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8"/>
  </p:notesMasterIdLst>
  <p:sldIdLst>
    <p:sldId id="256" r:id="rId2"/>
    <p:sldId id="287" r:id="rId3"/>
    <p:sldId id="259" r:id="rId4"/>
    <p:sldId id="266" r:id="rId5"/>
    <p:sldId id="292" r:id="rId6"/>
    <p:sldId id="299" r:id="rId7"/>
    <p:sldId id="298" r:id="rId8"/>
    <p:sldId id="261" r:id="rId9"/>
    <p:sldId id="293" r:id="rId10"/>
    <p:sldId id="294" r:id="rId11"/>
    <p:sldId id="295" r:id="rId12"/>
    <p:sldId id="276" r:id="rId13"/>
    <p:sldId id="264" r:id="rId14"/>
    <p:sldId id="277" r:id="rId15"/>
    <p:sldId id="288" r:id="rId16"/>
    <p:sldId id="279" r:id="rId17"/>
    <p:sldId id="280" r:id="rId18"/>
    <p:sldId id="265" r:id="rId19"/>
    <p:sldId id="281" r:id="rId20"/>
    <p:sldId id="283" r:id="rId21"/>
    <p:sldId id="285" r:id="rId22"/>
    <p:sldId id="267" r:id="rId23"/>
    <p:sldId id="291" r:id="rId24"/>
    <p:sldId id="268" r:id="rId25"/>
    <p:sldId id="284" r:id="rId26"/>
    <p:sldId id="269"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E6728E2-F1AF-8444-86FB-9A0F0A8A9823}" v="321" dt="2025-09-22T14:13:46.02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016" autoAdjust="0"/>
    <p:restoredTop sz="60130"/>
  </p:normalViewPr>
  <p:slideViewPr>
    <p:cSldViewPr snapToGrid="0">
      <p:cViewPr varScale="1">
        <p:scale>
          <a:sx n="95" d="100"/>
          <a:sy n="95" d="100"/>
        </p:scale>
        <p:origin x="640" y="176"/>
      </p:cViewPr>
      <p:guideLst/>
    </p:cSldViewPr>
  </p:slideViewPr>
  <p:notesTextViewPr>
    <p:cViewPr>
      <p:scale>
        <a:sx n="160" d="100"/>
        <a:sy n="16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 Id="rId8" Type="http://schemas.openxmlformats.org/officeDocument/2006/relationships/slide" Target="slides/slide7.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8866A14-A0A7-47FE-80DB-F46203B4B1C5}" type="datetimeFigureOut">
              <a:t>9/17/25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F9039D1-AA70-42A6-9F2C-5EEE80967085}" type="slidenum">
              <a:t>‹#›</a:t>
            </a:fld>
            <a:endParaRPr lang="en-US"/>
          </a:p>
        </p:txBody>
      </p:sp>
    </p:spTree>
    <p:extLst>
      <p:ext uri="{BB962C8B-B14F-4D97-AF65-F5344CB8AC3E}">
        <p14:creationId xmlns:p14="http://schemas.microsoft.com/office/powerpoint/2010/main" val="11977993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www.3blue1brown.com/lessons/attention" TargetMode="External"/><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www.nytimes.com/2023/05/30/technology/shoggoth-meme-ai.html" TargetMode="External"/><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3blue1brown.com/lessons/gpt" TargetMode="External"/><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www.3blue1brown.com/lessons/gpt"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today’s session, we will dive deeper into the architecture of Large Language Models. That is, how do we adapt the structure of the network to generate text sequences given some prompt?</a:t>
            </a:r>
          </a:p>
          <a:p>
            <a:endParaRPr lang="en-US" dirty="0"/>
          </a:p>
        </p:txBody>
      </p:sp>
      <p:sp>
        <p:nvSpPr>
          <p:cNvPr id="4" name="Slide Number Placeholder 3"/>
          <p:cNvSpPr>
            <a:spLocks noGrp="1"/>
          </p:cNvSpPr>
          <p:nvPr>
            <p:ph type="sldNum" sz="quarter" idx="5"/>
          </p:nvPr>
        </p:nvSpPr>
        <p:spPr/>
        <p:txBody>
          <a:bodyPr/>
          <a:lstStyle/>
          <a:p>
            <a:fld id="{CF9039D1-AA70-42A6-9F2C-5EEE80967085}" type="slidenum">
              <a:t>1</a:t>
            </a:fld>
            <a:endParaRPr lang="en-US"/>
          </a:p>
        </p:txBody>
      </p:sp>
    </p:spTree>
    <p:extLst>
      <p:ext uri="{BB962C8B-B14F-4D97-AF65-F5344CB8AC3E}">
        <p14:creationId xmlns:p14="http://schemas.microsoft.com/office/powerpoint/2010/main" val="345080690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Source: From the assigned readings: </a:t>
            </a:r>
            <a:r>
              <a:rPr lang="en-US">
                <a:hlinkClick r:id="rId3"/>
              </a:rPr>
              <a:t>https://www.3blue1brown.com/lessons/attention</a:t>
            </a:r>
            <a:r>
              <a:rPr lang="en-US"/>
              <a:t> </a:t>
            </a:r>
          </a:p>
          <a:p>
            <a:endParaRPr lang="en-US">
              <a:ea typeface="Calibri"/>
              <a:cs typeface="Calibri"/>
            </a:endParaRPr>
          </a:p>
        </p:txBody>
      </p:sp>
      <p:sp>
        <p:nvSpPr>
          <p:cNvPr id="4" name="Slide Number Placeholder 3"/>
          <p:cNvSpPr>
            <a:spLocks noGrp="1"/>
          </p:cNvSpPr>
          <p:nvPr>
            <p:ph type="sldNum" sz="quarter" idx="5"/>
          </p:nvPr>
        </p:nvSpPr>
        <p:spPr/>
        <p:txBody>
          <a:bodyPr/>
          <a:lstStyle/>
          <a:p>
            <a:fld id="{CF9039D1-AA70-42A6-9F2C-5EEE80967085}" type="slidenum">
              <a:rPr lang="en-US"/>
              <a:t>15</a:t>
            </a:fld>
            <a:endParaRPr lang="en-US"/>
          </a:p>
        </p:txBody>
      </p:sp>
    </p:spTree>
    <p:extLst>
      <p:ext uri="{BB962C8B-B14F-4D97-AF65-F5344CB8AC3E}">
        <p14:creationId xmlns:p14="http://schemas.microsoft.com/office/powerpoint/2010/main" val="2591416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attention mechanism operates using three components for every token: </a:t>
            </a:r>
            <a:r>
              <a:rPr lang="en-US" b="1" dirty="0"/>
              <a:t>queries</a:t>
            </a:r>
            <a:r>
              <a:rPr lang="en-US" dirty="0"/>
              <a:t>, </a:t>
            </a:r>
            <a:r>
              <a:rPr lang="en-US" b="1" dirty="0"/>
              <a:t>keys</a:t>
            </a:r>
            <a:r>
              <a:rPr lang="en-US" dirty="0"/>
              <a:t>, and </a:t>
            </a:r>
            <a:r>
              <a:rPr lang="en-US" b="1" dirty="0"/>
              <a:t>values</a:t>
            </a:r>
            <a:r>
              <a:rPr lang="en-US" dirty="0"/>
              <a:t>.</a:t>
            </a:r>
          </a:p>
          <a:p>
            <a:endParaRPr lang="en-US" dirty="0"/>
          </a:p>
          <a:p>
            <a:pPr marL="171450" indent="-171450">
              <a:buFont typeface="Arial" panose="020B0604020202020204" pitchFamily="34" charset="0"/>
              <a:buChar char="•"/>
            </a:pPr>
            <a:r>
              <a:rPr lang="en-US" dirty="0"/>
              <a:t>A </a:t>
            </a:r>
            <a:r>
              <a:rPr lang="en-US" b="1" dirty="0"/>
              <a:t>query</a:t>
            </a:r>
            <a:r>
              <a:rPr lang="en-US" dirty="0"/>
              <a:t> asks, “What are we looking for?” For example, “it” generates a query to find its reference.</a:t>
            </a:r>
          </a:p>
          <a:p>
            <a:pPr marL="171450" indent="-171450">
              <a:buFont typeface="Arial" panose="020B0604020202020204" pitchFamily="34" charset="0"/>
              <a:buChar char="•"/>
            </a:pPr>
            <a:r>
              <a:rPr lang="en-US" dirty="0"/>
              <a:t>A </a:t>
            </a:r>
            <a:r>
              <a:rPr lang="en-US" b="1" dirty="0"/>
              <a:t>key</a:t>
            </a:r>
            <a:r>
              <a:rPr lang="en-US" dirty="0"/>
              <a:t> asks, “What information do we have?” Each word, like “cat,” generates a key that signals its relevance.</a:t>
            </a:r>
          </a:p>
          <a:p>
            <a:pPr marL="171450" indent="-171450">
              <a:buFont typeface="Arial" panose="020B0604020202020204" pitchFamily="34" charset="0"/>
              <a:buChar char="•"/>
            </a:pPr>
            <a:r>
              <a:rPr lang="en-US" dirty="0"/>
              <a:t>A </a:t>
            </a:r>
            <a:r>
              <a:rPr lang="en-US" b="1" dirty="0"/>
              <a:t>value</a:t>
            </a:r>
            <a:r>
              <a:rPr lang="en-US" dirty="0"/>
              <a:t> is the actual information stored in the token. If “cat” is deemed relevant, its value is used in the output.</a:t>
            </a:r>
          </a:p>
          <a:p>
            <a:endParaRPr lang="en-US" dirty="0"/>
          </a:p>
          <a:p>
            <a:r>
              <a:rPr lang="en-US" dirty="0"/>
              <a:t>In practice, the model compares queries and keys to compute </a:t>
            </a:r>
            <a:r>
              <a:rPr lang="en-US" b="1" dirty="0"/>
              <a:t>attention scores</a:t>
            </a:r>
            <a:r>
              <a:rPr lang="en-US" dirty="0"/>
              <a:t>. These scores determine how much focus the model places on each token, ensuring the right relationships are prioritized.</a:t>
            </a:r>
          </a:p>
          <a:p>
            <a:endParaRPr lang="en-US" dirty="0"/>
          </a:p>
        </p:txBody>
      </p:sp>
      <p:sp>
        <p:nvSpPr>
          <p:cNvPr id="4" name="Slide Number Placeholder 3"/>
          <p:cNvSpPr>
            <a:spLocks noGrp="1"/>
          </p:cNvSpPr>
          <p:nvPr>
            <p:ph type="sldNum" sz="quarter" idx="5"/>
          </p:nvPr>
        </p:nvSpPr>
        <p:spPr/>
        <p:txBody>
          <a:bodyPr/>
          <a:lstStyle/>
          <a:p>
            <a:fld id="{CF9039D1-AA70-42A6-9F2C-5EEE80967085}" type="slidenum">
              <a:rPr lang="en-US" smtClean="0"/>
              <a:t>16</a:t>
            </a:fld>
            <a:endParaRPr lang="en-US"/>
          </a:p>
        </p:txBody>
      </p:sp>
    </p:spTree>
    <p:extLst>
      <p:ext uri="{BB962C8B-B14F-4D97-AF65-F5344CB8AC3E}">
        <p14:creationId xmlns:p14="http://schemas.microsoft.com/office/powerpoint/2010/main" val="34638626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Transformers take the attention mechanism further with </a:t>
            </a:r>
            <a:r>
              <a:rPr lang="en-US" b="1" dirty="0"/>
              <a:t>self-attention</a:t>
            </a:r>
            <a:r>
              <a:rPr lang="en-US" dirty="0"/>
              <a:t>, where each token attends to all other tokens in the sequence—including itself. This is crucial because it allows the model to capture relationships regardless of their position.</a:t>
            </a:r>
          </a:p>
          <a:p>
            <a:endParaRPr lang="en-US" dirty="0"/>
          </a:p>
          <a:p>
            <a:r>
              <a:rPr lang="en-US" dirty="0"/>
              <a:t>For example, in “The cat ate because it was hungry,” self-attention ensures that “it” can connect to “cat,” even if they’re several words apart. Importantly, this process is done </a:t>
            </a:r>
            <a:r>
              <a:rPr lang="en-US" b="1" dirty="0"/>
              <a:t>in parallel</a:t>
            </a:r>
            <a:r>
              <a:rPr lang="en-US" dirty="0"/>
              <a:t>, which makes transformers much faster and more efficient than older models like RNNs.</a:t>
            </a:r>
          </a:p>
          <a:p>
            <a:endParaRPr lang="en-US" dirty="0"/>
          </a:p>
        </p:txBody>
      </p:sp>
      <p:sp>
        <p:nvSpPr>
          <p:cNvPr id="4" name="Slide Number Placeholder 3"/>
          <p:cNvSpPr>
            <a:spLocks noGrp="1"/>
          </p:cNvSpPr>
          <p:nvPr>
            <p:ph type="sldNum" sz="quarter" idx="5"/>
          </p:nvPr>
        </p:nvSpPr>
        <p:spPr/>
        <p:txBody>
          <a:bodyPr/>
          <a:lstStyle/>
          <a:p>
            <a:fld id="{CF9039D1-AA70-42A6-9F2C-5EEE80967085}" type="slidenum">
              <a:rPr lang="en-US" smtClean="0"/>
              <a:t>17</a:t>
            </a:fld>
            <a:endParaRPr lang="en-US"/>
          </a:p>
        </p:txBody>
      </p:sp>
    </p:spTree>
    <p:extLst>
      <p:ext uri="{BB962C8B-B14F-4D97-AF65-F5344CB8AC3E}">
        <p14:creationId xmlns:p14="http://schemas.microsoft.com/office/powerpoint/2010/main" val="292504397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Multi-headed attention extends the basic attention mechanism by using </a:t>
            </a:r>
            <a:r>
              <a:rPr lang="en-US" b="1" dirty="0"/>
              <a:t>multiple “heads”</a:t>
            </a:r>
            <a:r>
              <a:rPr lang="en-US" dirty="0"/>
              <a:t> to focus on different relationships in the text at the same time. Each head captures a unique perspective.</a:t>
            </a:r>
          </a:p>
          <a:p>
            <a:endParaRPr lang="en-US" dirty="0"/>
          </a:p>
          <a:p>
            <a:r>
              <a:rPr lang="en-US" dirty="0"/>
              <a:t>For example, one head might focus on </a:t>
            </a:r>
            <a:r>
              <a:rPr lang="en-US" b="1" dirty="0"/>
              <a:t>syntax</a:t>
            </a:r>
            <a:r>
              <a:rPr lang="en-US" dirty="0"/>
              <a:t>—like the grammatical relationships between words—while another focuses on </a:t>
            </a:r>
            <a:r>
              <a:rPr lang="en-US" b="1" dirty="0"/>
              <a:t>semantics</a:t>
            </a:r>
            <a:r>
              <a:rPr lang="en-US" dirty="0"/>
              <a:t>, understanding the meaning. This parallel processing allows transformers to capture complex, nuanced relationships more effectively.</a:t>
            </a:r>
          </a:p>
          <a:p>
            <a:endParaRPr lang="en-US" dirty="0"/>
          </a:p>
          <a:p>
            <a:r>
              <a:rPr lang="en-US" dirty="0"/>
              <a:t>Here’s how it works: the model splits the queries, keys, and values into multiple smaller sets, called </a:t>
            </a:r>
            <a:r>
              <a:rPr lang="en-US" b="1" dirty="0"/>
              <a:t>heads</a:t>
            </a:r>
            <a:r>
              <a:rPr lang="en-US" dirty="0"/>
              <a:t>. Each head processes its part of the data independently. The outputs are then combined and fed into the next layer, providing a </a:t>
            </a:r>
            <a:r>
              <a:rPr lang="en-US" b="1" dirty="0"/>
              <a:t>richer representation</a:t>
            </a:r>
            <a:r>
              <a:rPr lang="en-US" dirty="0"/>
              <a:t> of the input text.</a:t>
            </a:r>
          </a:p>
        </p:txBody>
      </p:sp>
      <p:sp>
        <p:nvSpPr>
          <p:cNvPr id="4" name="Slide Number Placeholder 3"/>
          <p:cNvSpPr>
            <a:spLocks noGrp="1"/>
          </p:cNvSpPr>
          <p:nvPr>
            <p:ph type="sldNum" sz="quarter" idx="5"/>
          </p:nvPr>
        </p:nvSpPr>
        <p:spPr/>
        <p:txBody>
          <a:bodyPr/>
          <a:lstStyle/>
          <a:p>
            <a:fld id="{CF9039D1-AA70-42A6-9F2C-5EEE80967085}" type="slidenum">
              <a:t>18</a:t>
            </a:fld>
            <a:endParaRPr lang="en-US"/>
          </a:p>
        </p:txBody>
      </p:sp>
    </p:spTree>
    <p:extLst>
      <p:ext uri="{BB962C8B-B14F-4D97-AF65-F5344CB8AC3E}">
        <p14:creationId xmlns:p14="http://schemas.microsoft.com/office/powerpoint/2010/main" val="41702002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Multi-headed attention is powerful because it can </a:t>
            </a:r>
            <a:r>
              <a:rPr lang="en-US" b="1" dirty="0"/>
              <a:t>focus on different aspects</a:t>
            </a:r>
            <a:r>
              <a:rPr lang="en-US" dirty="0"/>
              <a:t> of the text simultaneously. This makes transformers exceptionally good at handling complex relationships.</a:t>
            </a:r>
          </a:p>
          <a:p>
            <a:endParaRPr lang="en-US" dirty="0"/>
          </a:p>
          <a:p>
            <a:r>
              <a:rPr lang="en-US" dirty="0"/>
              <a:t>For example, in the sentence “The cat chased the mouse because it was hungry,” one head might link “it” to “cat,” focusing on </a:t>
            </a:r>
            <a:r>
              <a:rPr lang="en-US" b="1" dirty="0"/>
              <a:t>semantics</a:t>
            </a:r>
            <a:r>
              <a:rPr lang="en-US" dirty="0"/>
              <a:t>, while another head ensures subject-verb agreement, focusing on </a:t>
            </a:r>
            <a:r>
              <a:rPr lang="en-US" b="1" dirty="0"/>
              <a:t>syntax</a:t>
            </a:r>
            <a:r>
              <a:rPr lang="en-US" dirty="0"/>
              <a:t>. This parallel processing makes transformers both effective and efficient.</a:t>
            </a:r>
          </a:p>
          <a:p>
            <a:endParaRPr lang="en-US" dirty="0"/>
          </a:p>
          <a:p>
            <a:r>
              <a:rPr lang="en-US" dirty="0"/>
              <a:t>By dividing attention across multiple perspectives, multi-headed attention helps the model create a </a:t>
            </a:r>
            <a:r>
              <a:rPr lang="en-US" b="1" dirty="0"/>
              <a:t>deeper, more nuanced understanding</a:t>
            </a:r>
            <a:r>
              <a:rPr lang="en-US" dirty="0"/>
              <a:t> of the input.</a:t>
            </a:r>
          </a:p>
          <a:p>
            <a:endParaRPr lang="en-US" dirty="0"/>
          </a:p>
        </p:txBody>
      </p:sp>
      <p:sp>
        <p:nvSpPr>
          <p:cNvPr id="4" name="Slide Number Placeholder 3"/>
          <p:cNvSpPr>
            <a:spLocks noGrp="1"/>
          </p:cNvSpPr>
          <p:nvPr>
            <p:ph type="sldNum" sz="quarter" idx="5"/>
          </p:nvPr>
        </p:nvSpPr>
        <p:spPr/>
        <p:txBody>
          <a:bodyPr/>
          <a:lstStyle/>
          <a:p>
            <a:fld id="{CF9039D1-AA70-42A6-9F2C-5EEE80967085}" type="slidenum">
              <a:rPr lang="en-US" smtClean="0"/>
              <a:t>19</a:t>
            </a:fld>
            <a:endParaRPr lang="en-US"/>
          </a:p>
        </p:txBody>
      </p:sp>
    </p:spTree>
    <p:extLst>
      <p:ext uri="{BB962C8B-B14F-4D97-AF65-F5344CB8AC3E}">
        <p14:creationId xmlns:p14="http://schemas.microsoft.com/office/powerpoint/2010/main" val="4525047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understand the mechanics of multi-headed attention, think of it as dividing the model’s attention resources into smaller chunks. Queries, keys, and values are </a:t>
            </a:r>
            <a:r>
              <a:rPr lang="en-US" b="1" dirty="0"/>
              <a:t>split into subsets</a:t>
            </a:r>
            <a:r>
              <a:rPr lang="en-US" dirty="0"/>
              <a:t>, and each subset is processed by an independent head.</a:t>
            </a:r>
          </a:p>
          <a:p>
            <a:endParaRPr lang="en-US" dirty="0"/>
          </a:p>
          <a:p>
            <a:r>
              <a:rPr lang="en-US" dirty="0"/>
              <a:t>This division allows each head to focus on </a:t>
            </a:r>
            <a:r>
              <a:rPr lang="en-US" b="1" dirty="0"/>
              <a:t>different parts</a:t>
            </a:r>
            <a:r>
              <a:rPr lang="en-US" dirty="0"/>
              <a:t> of the input or relationships within the text. Once all heads have done their work, the outputs are </a:t>
            </a:r>
            <a:r>
              <a:rPr lang="en-US" b="1" dirty="0"/>
              <a:t>combined</a:t>
            </a:r>
            <a:r>
              <a:rPr lang="en-US" dirty="0"/>
              <a:t> into a single representation, which is passed to the next layer.</a:t>
            </a:r>
          </a:p>
          <a:p>
            <a:endParaRPr lang="en-US" dirty="0"/>
          </a:p>
          <a:p>
            <a:r>
              <a:rPr lang="en-US" dirty="0"/>
              <a:t>This process ensures that no single head becomes overwhelmed and that the model can capture a wide variety of relationships, from </a:t>
            </a:r>
            <a:r>
              <a:rPr lang="en-US" b="1" dirty="0"/>
              <a:t>word meanings</a:t>
            </a:r>
            <a:r>
              <a:rPr lang="en-US" dirty="0"/>
              <a:t> to </a:t>
            </a:r>
            <a:r>
              <a:rPr lang="en-US" b="1" dirty="0"/>
              <a:t>sentence structure</a:t>
            </a:r>
            <a:r>
              <a:rPr lang="en-US" dirty="0"/>
              <a:t>.</a:t>
            </a:r>
          </a:p>
          <a:p>
            <a:endParaRPr lang="en-US" dirty="0"/>
          </a:p>
        </p:txBody>
      </p:sp>
      <p:sp>
        <p:nvSpPr>
          <p:cNvPr id="4" name="Slide Number Placeholder 3"/>
          <p:cNvSpPr>
            <a:spLocks noGrp="1"/>
          </p:cNvSpPr>
          <p:nvPr>
            <p:ph type="sldNum" sz="quarter" idx="5"/>
          </p:nvPr>
        </p:nvSpPr>
        <p:spPr/>
        <p:txBody>
          <a:bodyPr/>
          <a:lstStyle/>
          <a:p>
            <a:fld id="{CF9039D1-AA70-42A6-9F2C-5EEE80967085}" type="slidenum">
              <a:rPr lang="en-US" smtClean="0"/>
              <a:t>20</a:t>
            </a:fld>
            <a:endParaRPr lang="en-US"/>
          </a:p>
        </p:txBody>
      </p:sp>
    </p:spTree>
    <p:extLst>
      <p:ext uri="{BB962C8B-B14F-4D97-AF65-F5344CB8AC3E}">
        <p14:creationId xmlns:p14="http://schemas.microsoft.com/office/powerpoint/2010/main" val="257922401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FE7FD9-01F9-CE1E-CAED-D5DCBE41D57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405DFBB-C72A-8FDD-FD8A-CF109B5E2D8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D8544A0-BE01-8BD8-8FA2-0F5613442C11}"/>
              </a:ext>
            </a:extLst>
          </p:cNvPr>
          <p:cNvSpPr>
            <a:spLocks noGrp="1"/>
          </p:cNvSpPr>
          <p:nvPr>
            <p:ph type="body" idx="1"/>
          </p:nvPr>
        </p:nvSpPr>
        <p:spPr/>
        <p:txBody>
          <a:bodyPr/>
          <a:lstStyle/>
          <a:p>
            <a:r>
              <a:rPr lang="en-US" dirty="0"/>
              <a:t>Fine-tuning is how we take a </a:t>
            </a:r>
            <a:r>
              <a:rPr lang="en-US" b="1" dirty="0"/>
              <a:t>general-purpose model</a:t>
            </a:r>
            <a:r>
              <a:rPr lang="en-US" dirty="0"/>
              <a:t> like GPT and adapt it to perform well on a specific task. Instead of training from scratch, which would require immense resources, we </a:t>
            </a:r>
            <a:r>
              <a:rPr lang="en-US" b="1" dirty="0"/>
              <a:t>fine-tune</a:t>
            </a:r>
            <a:r>
              <a:rPr lang="en-US" dirty="0"/>
              <a:t> the model using a smaller, specialized dataset. This saves both </a:t>
            </a:r>
            <a:r>
              <a:rPr lang="en-US" b="1" dirty="0"/>
              <a:t>time and resources</a:t>
            </a:r>
            <a:r>
              <a:rPr lang="en-US" dirty="0"/>
              <a:t> while leveraging the pre-trained model's broad knowledge.</a:t>
            </a:r>
          </a:p>
          <a:p>
            <a:endParaRPr lang="en-US" dirty="0"/>
          </a:p>
          <a:p>
            <a:r>
              <a:rPr lang="en-US" dirty="0"/>
              <a:t>For example, a healthcare provider might fine-tune GPT on medical texts to create a system for answering </a:t>
            </a:r>
            <a:r>
              <a:rPr lang="en-US" b="1" dirty="0"/>
              <a:t>medical questions</a:t>
            </a:r>
            <a:r>
              <a:rPr lang="en-US" dirty="0"/>
              <a:t>. Similarly, a law firm could fine-tune it on legal documents for tasks like </a:t>
            </a:r>
            <a:r>
              <a:rPr lang="en-US" b="1" dirty="0"/>
              <a:t>contract analysis</a:t>
            </a:r>
            <a:r>
              <a:rPr lang="en-US" dirty="0"/>
              <a:t> or summarization.</a:t>
            </a:r>
          </a:p>
        </p:txBody>
      </p:sp>
      <p:sp>
        <p:nvSpPr>
          <p:cNvPr id="4" name="Slide Number Placeholder 3">
            <a:extLst>
              <a:ext uri="{FF2B5EF4-FFF2-40B4-BE49-F238E27FC236}">
                <a16:creationId xmlns:a16="http://schemas.microsoft.com/office/drawing/2014/main" id="{9366D131-0F2D-CA31-9705-6601CDA93D66}"/>
              </a:ext>
            </a:extLst>
          </p:cNvPr>
          <p:cNvSpPr>
            <a:spLocks noGrp="1"/>
          </p:cNvSpPr>
          <p:nvPr>
            <p:ph type="sldNum" sz="quarter" idx="5"/>
          </p:nvPr>
        </p:nvSpPr>
        <p:spPr/>
        <p:txBody>
          <a:bodyPr/>
          <a:lstStyle/>
          <a:p>
            <a:fld id="{CF9039D1-AA70-42A6-9F2C-5EEE80967085}" type="slidenum">
              <a:t>21</a:t>
            </a:fld>
            <a:endParaRPr lang="en-US"/>
          </a:p>
        </p:txBody>
      </p:sp>
    </p:spTree>
    <p:extLst>
      <p:ext uri="{BB962C8B-B14F-4D97-AF65-F5344CB8AC3E}">
        <p14:creationId xmlns:p14="http://schemas.microsoft.com/office/powerpoint/2010/main" val="185455517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Reinforcment</a:t>
            </a:r>
            <a:r>
              <a:rPr lang="en-US" dirty="0"/>
              <a:t> Learning with Human Feedback, or RLHF, is a method to align models with </a:t>
            </a:r>
            <a:r>
              <a:rPr lang="en-US" b="1" dirty="0"/>
              <a:t>human intent and values</a:t>
            </a:r>
            <a:r>
              <a:rPr lang="en-US" dirty="0"/>
              <a:t>. It involves using </a:t>
            </a:r>
            <a:r>
              <a:rPr lang="en-US" b="1" dirty="0"/>
              <a:t>human feedback</a:t>
            </a:r>
            <a:r>
              <a:rPr lang="en-US" dirty="0"/>
              <a:t> to guide the model’s responses, ensuring they are polite, helpful, and aligned with the user’s expectations.</a:t>
            </a:r>
          </a:p>
          <a:p>
            <a:endParaRPr lang="en-US" dirty="0"/>
          </a:p>
          <a:p>
            <a:r>
              <a:rPr lang="en-US" dirty="0"/>
              <a:t>For instance, when training ChatGPT, </a:t>
            </a:r>
            <a:r>
              <a:rPr lang="en-US" b="1" dirty="0"/>
              <a:t>human reviewers</a:t>
            </a:r>
            <a:r>
              <a:rPr lang="en-US" dirty="0"/>
              <a:t> rate the model’s responses during its fine-tuning phase. </a:t>
            </a:r>
          </a:p>
          <a:p>
            <a:r>
              <a:rPr lang="en-US" dirty="0"/>
              <a:t>These ratings are then used in a reinforcement learning loop to adjust the model’s behavior, prioritizing answers that align better with user needs. RLHF is one of the reasons ChatGPT excels at producing </a:t>
            </a:r>
            <a:r>
              <a:rPr lang="en-US" b="1" dirty="0"/>
              <a:t>user-friendly and safe interactions</a:t>
            </a:r>
            <a:r>
              <a:rPr lang="en-US" dirty="0"/>
              <a:t>.</a:t>
            </a:r>
          </a:p>
        </p:txBody>
      </p:sp>
      <p:sp>
        <p:nvSpPr>
          <p:cNvPr id="4" name="Slide Number Placeholder 3"/>
          <p:cNvSpPr>
            <a:spLocks noGrp="1"/>
          </p:cNvSpPr>
          <p:nvPr>
            <p:ph type="sldNum" sz="quarter" idx="5"/>
          </p:nvPr>
        </p:nvSpPr>
        <p:spPr/>
        <p:txBody>
          <a:bodyPr/>
          <a:lstStyle/>
          <a:p>
            <a:fld id="{CF9039D1-AA70-42A6-9F2C-5EEE80967085}" type="slidenum">
              <a:t>22</a:t>
            </a:fld>
            <a:endParaRPr lang="en-US"/>
          </a:p>
        </p:txBody>
      </p:sp>
    </p:spTree>
    <p:extLst>
      <p:ext uri="{BB962C8B-B14F-4D97-AF65-F5344CB8AC3E}">
        <p14:creationId xmlns:p14="http://schemas.microsoft.com/office/powerpoint/2010/main" val="28983396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 mentioned this in class. The meme is shown above.]</a:t>
            </a:r>
          </a:p>
          <a:p>
            <a:endParaRPr lang="en-US"/>
          </a:p>
          <a:p>
            <a:r>
              <a:rPr lang="en-US"/>
              <a:t>This slide shows the Shoggoth meme, which has become a popular metaphor in the AI community for explaining the inner workings and quirks of large language models (LLMs). The image—a monstrous creature with a smiley-face mask—represents the disconnect between the polished, user-friendly interface we interact with and the complex, opaque, and often unpredictable processes beneath the surface. The smiley face, labeled "RLHF" (Reinforcement Learning from Human Feedback), symbolizes the fine-tuning process used to align AI outputs with human values, making the system appear more coherent and helpful. The meme gained prominence as chatbots like Bing and ChatGPT became mainstream, especially when their unintended or bizarre behaviors, such as Bing's infamous meltdown, raised questions about their reliability and safety. It humorously encapsulates the tension between the powerful, alien nature of these systems and the efforts to make them appear safe and trustworthy.</a:t>
            </a:r>
            <a:endParaRPr lang="en-US">
              <a:ea typeface="Calibri"/>
              <a:cs typeface="Calibri"/>
            </a:endParaRPr>
          </a:p>
          <a:p>
            <a:endParaRPr lang="en-US">
              <a:ea typeface="Calibri"/>
              <a:cs typeface="Calibri"/>
            </a:endParaRPr>
          </a:p>
          <a:p>
            <a:r>
              <a:rPr lang="en-US"/>
              <a:t>Source: </a:t>
            </a:r>
            <a:r>
              <a:rPr lang="en-US">
                <a:hlinkClick r:id="rId3"/>
              </a:rPr>
              <a:t>https://www.nytimes.com/2023/05/30/technology/shoggoth-meme-ai.html</a:t>
            </a:r>
            <a:endParaRPr lang="en-US">
              <a:ea typeface="Calibri"/>
              <a:cs typeface="Calibri"/>
            </a:endParaRPr>
          </a:p>
          <a:p>
            <a:endParaRPr lang="en-US">
              <a:ea typeface="Calibri"/>
              <a:cs typeface="Calibri"/>
            </a:endParaRPr>
          </a:p>
        </p:txBody>
      </p:sp>
      <p:sp>
        <p:nvSpPr>
          <p:cNvPr id="4" name="Slide Number Placeholder 3"/>
          <p:cNvSpPr>
            <a:spLocks noGrp="1"/>
          </p:cNvSpPr>
          <p:nvPr>
            <p:ph type="sldNum" sz="quarter" idx="5"/>
          </p:nvPr>
        </p:nvSpPr>
        <p:spPr/>
        <p:txBody>
          <a:bodyPr/>
          <a:lstStyle/>
          <a:p>
            <a:fld id="{CF9039D1-AA70-42A6-9F2C-5EEE80967085}" type="slidenum">
              <a:rPr lang="en-US"/>
              <a:t>23</a:t>
            </a:fld>
            <a:endParaRPr lang="en-US"/>
          </a:p>
        </p:txBody>
      </p:sp>
    </p:spTree>
    <p:extLst>
      <p:ext uri="{BB962C8B-B14F-4D97-AF65-F5344CB8AC3E}">
        <p14:creationId xmlns:p14="http://schemas.microsoft.com/office/powerpoint/2010/main" val="351620235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Transformers power some of the most impressive AI applications today. </a:t>
            </a:r>
          </a:p>
          <a:p>
            <a:endParaRPr lang="en-US" dirty="0"/>
          </a:p>
          <a:p>
            <a:r>
              <a:rPr lang="en-US" dirty="0"/>
              <a:t>For instance, </a:t>
            </a:r>
            <a:r>
              <a:rPr lang="en-US" b="1" dirty="0"/>
              <a:t>chatbots</a:t>
            </a:r>
            <a:r>
              <a:rPr lang="en-US" dirty="0"/>
              <a:t> like ChatGPT excel at customer service, personal tutoring, and interactive storytelling. </a:t>
            </a:r>
          </a:p>
          <a:p>
            <a:endParaRPr lang="en-US" b="1" dirty="0"/>
          </a:p>
          <a:p>
            <a:r>
              <a:rPr lang="en-US" b="1" dirty="0"/>
              <a:t>Translation systems</a:t>
            </a:r>
            <a:r>
              <a:rPr lang="en-US" dirty="0"/>
              <a:t> now handle real-time, multilingual communication, bridging language barriers. </a:t>
            </a:r>
          </a:p>
          <a:p>
            <a:endParaRPr lang="en-US" dirty="0"/>
          </a:p>
          <a:p>
            <a:r>
              <a:rPr lang="en-US" dirty="0"/>
              <a:t>Creative fields could also benefit, with AI assisting in </a:t>
            </a:r>
            <a:r>
              <a:rPr lang="en-US" b="1" dirty="0"/>
              <a:t>poetry</a:t>
            </a:r>
            <a:r>
              <a:rPr lang="en-US" dirty="0"/>
              <a:t>, </a:t>
            </a:r>
            <a:r>
              <a:rPr lang="en-US" b="1" dirty="0"/>
              <a:t>screenwriting</a:t>
            </a:r>
            <a:r>
              <a:rPr lang="en-US" dirty="0"/>
              <a:t>, and even generating ideas.</a:t>
            </a:r>
            <a:endParaRPr lang="en-US" dirty="0">
              <a:ea typeface="Calibri"/>
              <a:cs typeface="Calibri"/>
            </a:endParaRPr>
          </a:p>
        </p:txBody>
      </p:sp>
      <p:sp>
        <p:nvSpPr>
          <p:cNvPr id="4" name="Slide Number Placeholder 3"/>
          <p:cNvSpPr>
            <a:spLocks noGrp="1"/>
          </p:cNvSpPr>
          <p:nvPr>
            <p:ph type="sldNum" sz="quarter" idx="5"/>
          </p:nvPr>
        </p:nvSpPr>
        <p:spPr/>
        <p:txBody>
          <a:bodyPr/>
          <a:lstStyle/>
          <a:p>
            <a:fld id="{CF9039D1-AA70-42A6-9F2C-5EEE80967085}" type="slidenum">
              <a:t>24</a:t>
            </a:fld>
            <a:endParaRPr lang="en-US"/>
          </a:p>
        </p:txBody>
      </p:sp>
    </p:spTree>
    <p:extLst>
      <p:ext uri="{BB962C8B-B14F-4D97-AF65-F5344CB8AC3E}">
        <p14:creationId xmlns:p14="http://schemas.microsoft.com/office/powerpoint/2010/main" val="565920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Calibri"/>
                <a:cs typeface="Calibri"/>
              </a:rPr>
              <a:t>Source: </a:t>
            </a:r>
            <a:r>
              <a:rPr lang="en-US" dirty="0"/>
              <a:t>From today's assigned reading: </a:t>
            </a:r>
            <a:r>
              <a:rPr lang="en-US" dirty="0">
                <a:hlinkClick r:id="rId3"/>
              </a:rPr>
              <a:t>https://www.3blue1brown.com/lessons/gpt</a:t>
            </a:r>
            <a:r>
              <a:rPr lang="en-US" dirty="0"/>
              <a:t> </a:t>
            </a:r>
            <a:endParaRPr lang="en-US" dirty="0">
              <a:ea typeface="Calibri"/>
              <a:cs typeface="Calibri"/>
            </a:endParaRPr>
          </a:p>
        </p:txBody>
      </p:sp>
      <p:sp>
        <p:nvSpPr>
          <p:cNvPr id="4" name="Slide Number Placeholder 3"/>
          <p:cNvSpPr>
            <a:spLocks noGrp="1"/>
          </p:cNvSpPr>
          <p:nvPr>
            <p:ph type="sldNum" sz="quarter" idx="5"/>
          </p:nvPr>
        </p:nvSpPr>
        <p:spPr/>
        <p:txBody>
          <a:bodyPr/>
          <a:lstStyle/>
          <a:p>
            <a:fld id="{CF9039D1-AA70-42A6-9F2C-5EEE80967085}" type="slidenum">
              <a:rPr lang="en-US"/>
              <a:t>2</a:t>
            </a:fld>
            <a:endParaRPr lang="en-US"/>
          </a:p>
        </p:txBody>
      </p:sp>
    </p:spTree>
    <p:extLst>
      <p:ext uri="{BB962C8B-B14F-4D97-AF65-F5344CB8AC3E}">
        <p14:creationId xmlns:p14="http://schemas.microsoft.com/office/powerpoint/2010/main" val="282680771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However, these models have significant </a:t>
            </a:r>
            <a:r>
              <a:rPr lang="en-US" b="1" dirty="0"/>
              <a:t>limitations</a:t>
            </a:r>
            <a:r>
              <a:rPr lang="en-US" dirty="0"/>
              <a:t>. </a:t>
            </a:r>
            <a:r>
              <a:rPr lang="en-US"/>
              <a:t>As we've already discussed, they are </a:t>
            </a:r>
            <a:r>
              <a:rPr lang="en-US" dirty="0"/>
              <a:t>constrained by their </a:t>
            </a:r>
            <a:r>
              <a:rPr lang="en-US" b="1" dirty="0"/>
              <a:t>context window</a:t>
            </a:r>
            <a:r>
              <a:rPr lang="en-US" dirty="0"/>
              <a:t>, meaning they may lose coherence in longer documents. </a:t>
            </a:r>
            <a:endParaRPr lang="en-US"/>
          </a:p>
          <a:p>
            <a:endParaRPr lang="en-US"/>
          </a:p>
          <a:p>
            <a:r>
              <a:rPr lang="en-US"/>
              <a:t>In addition, they </a:t>
            </a:r>
            <a:r>
              <a:rPr lang="en-US" dirty="0"/>
              <a:t>can also produce </a:t>
            </a:r>
            <a:r>
              <a:rPr lang="en-US" b="1" dirty="0"/>
              <a:t>hallucinations</a:t>
            </a:r>
            <a:r>
              <a:rPr lang="en-US" dirty="0"/>
              <a:t>, generating false or misleading information confidently. </a:t>
            </a:r>
            <a:r>
              <a:rPr lang="en-US" b="1" dirty="0"/>
              <a:t>Biases</a:t>
            </a:r>
            <a:r>
              <a:rPr lang="en-US" dirty="0"/>
              <a:t> in the training data can lead to problematic or unfair outputs, raising important ethical questions.</a:t>
            </a:r>
            <a:r>
              <a:rPr lang="en-US"/>
              <a:t> </a:t>
            </a:r>
            <a:r>
              <a:rPr lang="en-US" dirty="0"/>
              <a:t>Lastly, the </a:t>
            </a:r>
            <a:r>
              <a:rPr lang="en-US" b="1" dirty="0"/>
              <a:t>energy consumption</a:t>
            </a:r>
            <a:r>
              <a:rPr lang="en-US" dirty="0"/>
              <a:t> of training and running these models is immense, contributing to environmental concerns. As transformers become more widely used, the risks of </a:t>
            </a:r>
            <a:r>
              <a:rPr lang="en-US" b="1" dirty="0"/>
              <a:t>misinformation</a:t>
            </a:r>
            <a:r>
              <a:rPr lang="en-US" dirty="0"/>
              <a:t> and misuse, such as deepfakes or malicious content, are critical to address. This underscores the importance of ethical development and responsible use.</a:t>
            </a:r>
            <a:r>
              <a:rPr lang="en-US"/>
              <a:t> We will explore these issues—and others—in the next unit. </a:t>
            </a:r>
            <a:endParaRPr lang="en-US">
              <a:ea typeface="Calibri"/>
              <a:cs typeface="Calibri"/>
            </a:endParaRPr>
          </a:p>
          <a:p>
            <a:endParaRPr lang="en-US" dirty="0"/>
          </a:p>
        </p:txBody>
      </p:sp>
      <p:sp>
        <p:nvSpPr>
          <p:cNvPr id="4" name="Slide Number Placeholder 3"/>
          <p:cNvSpPr>
            <a:spLocks noGrp="1"/>
          </p:cNvSpPr>
          <p:nvPr>
            <p:ph type="sldNum" sz="quarter" idx="5"/>
          </p:nvPr>
        </p:nvSpPr>
        <p:spPr/>
        <p:txBody>
          <a:bodyPr/>
          <a:lstStyle/>
          <a:p>
            <a:fld id="{CF9039D1-AA70-42A6-9F2C-5EEE80967085}" type="slidenum">
              <a:rPr lang="en-US" smtClean="0"/>
              <a:t>25</a:t>
            </a:fld>
            <a:endParaRPr lang="en-US"/>
          </a:p>
        </p:txBody>
      </p:sp>
    </p:spTree>
    <p:extLst>
      <p:ext uri="{BB962C8B-B14F-4D97-AF65-F5344CB8AC3E}">
        <p14:creationId xmlns:p14="http://schemas.microsoft.com/office/powerpoint/2010/main" val="391835728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wrap up, we’ve seen how </a:t>
            </a:r>
            <a:r>
              <a:rPr lang="en-US" b="1" dirty="0"/>
              <a:t>transformers</a:t>
            </a:r>
            <a:r>
              <a:rPr lang="en-US" dirty="0"/>
              <a:t> revolutionized AI with the concept of </a:t>
            </a:r>
            <a:r>
              <a:rPr lang="en-US" b="1" dirty="0"/>
              <a:t>attention</a:t>
            </a:r>
            <a:r>
              <a:rPr lang="en-US" dirty="0"/>
              <a:t>, enabling models like GPT to process language in unprecedented ways. GPT’s ability to generate text, adapt to tasks, and model long-range dependencies is truly transformative. In our next lecture, we’ll explore how large language models are embedded in </a:t>
            </a:r>
            <a:r>
              <a:rPr lang="en-US" b="1" dirty="0"/>
              <a:t>agents</a:t>
            </a:r>
            <a:r>
              <a:rPr lang="en-US" dirty="0"/>
              <a:t> and how </a:t>
            </a:r>
            <a:r>
              <a:rPr lang="en-US" b="1" dirty="0"/>
              <a:t>Retrieval-Augmented Generation (RAG)</a:t>
            </a:r>
            <a:r>
              <a:rPr lang="en-US" dirty="0"/>
              <a:t> addresses the context window limitation by incorporating external knowledge sources. </a:t>
            </a:r>
          </a:p>
          <a:p>
            <a:endParaRPr lang="en-US" dirty="0">
              <a:ea typeface="Calibri"/>
              <a:cs typeface="Calibri"/>
            </a:endParaRPr>
          </a:p>
        </p:txBody>
      </p:sp>
      <p:sp>
        <p:nvSpPr>
          <p:cNvPr id="4" name="Slide Number Placeholder 3"/>
          <p:cNvSpPr>
            <a:spLocks noGrp="1"/>
          </p:cNvSpPr>
          <p:nvPr>
            <p:ph type="sldNum" sz="quarter" idx="5"/>
          </p:nvPr>
        </p:nvSpPr>
        <p:spPr/>
        <p:txBody>
          <a:bodyPr/>
          <a:lstStyle/>
          <a:p>
            <a:fld id="{CF9039D1-AA70-42A6-9F2C-5EEE80967085}" type="slidenum">
              <a:t>26</a:t>
            </a:fld>
            <a:endParaRPr lang="en-US"/>
          </a:p>
        </p:txBody>
      </p:sp>
    </p:spTree>
    <p:extLst>
      <p:ext uri="{BB962C8B-B14F-4D97-AF65-F5344CB8AC3E}">
        <p14:creationId xmlns:p14="http://schemas.microsoft.com/office/powerpoint/2010/main" val="4459860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Recall from last time that </a:t>
            </a:r>
            <a:r>
              <a:rPr lang="en-US" b="1" dirty="0"/>
              <a:t>LLMs process tokens</a:t>
            </a:r>
            <a:r>
              <a:rPr lang="en-US" dirty="0"/>
              <a:t> rather than words or letters.</a:t>
            </a:r>
          </a:p>
          <a:p>
            <a:endParaRPr lang="en-US" dirty="0"/>
          </a:p>
          <a:p>
            <a:r>
              <a:rPr lang="en-US" dirty="0"/>
              <a:t>Tokens are the </a:t>
            </a:r>
            <a:r>
              <a:rPr lang="en-US" b="1" dirty="0"/>
              <a:t>units of text</a:t>
            </a:r>
            <a:r>
              <a:rPr lang="en-US" dirty="0"/>
              <a:t> that language models process, and they fall between letters and words in terms of granularity. For example, “Out walking!” could be tokenized into four pieces: “out,” “walk,” “</a:t>
            </a:r>
            <a:r>
              <a:rPr lang="en-US" dirty="0" err="1"/>
              <a:t>ing</a:t>
            </a:r>
            <a:r>
              <a:rPr lang="en-US" dirty="0"/>
              <a:t>,” and “!” Tokens are designed to strike a balance: more granular than words, but less granular than letters. This is key because tracking every word in English, with its vast vocabulary of over 1 million words, would be inefficient. Instead, models like GPT-3 use a smaller </a:t>
            </a:r>
            <a:r>
              <a:rPr lang="en-US" b="1" dirty="0"/>
              <a:t>vocabulary of around 50,000 tokens</a:t>
            </a:r>
            <a:r>
              <a:rPr lang="en-US" dirty="0"/>
              <a:t>.</a:t>
            </a:r>
          </a:p>
          <a:p>
            <a:endParaRPr lang="en-US" dirty="0"/>
          </a:p>
          <a:p>
            <a:r>
              <a:rPr lang="en-US" dirty="0"/>
              <a:t>Tokens often correspond to </a:t>
            </a:r>
            <a:r>
              <a:rPr lang="en-US" b="1" dirty="0"/>
              <a:t>morphemes</a:t>
            </a:r>
            <a:r>
              <a:rPr lang="en-US" dirty="0"/>
              <a:t>, the smallest meaningful units in language. This means they can encode meaning more effectively than letters, while still handling rare or novel words by breaking them into smaller components.</a:t>
            </a:r>
          </a:p>
        </p:txBody>
      </p:sp>
      <p:sp>
        <p:nvSpPr>
          <p:cNvPr id="4" name="Slide Number Placeholder 3"/>
          <p:cNvSpPr>
            <a:spLocks noGrp="1"/>
          </p:cNvSpPr>
          <p:nvPr>
            <p:ph type="sldNum" sz="quarter" idx="5"/>
          </p:nvPr>
        </p:nvSpPr>
        <p:spPr/>
        <p:txBody>
          <a:bodyPr/>
          <a:lstStyle/>
          <a:p>
            <a:fld id="{CF9039D1-AA70-42A6-9F2C-5EEE80967085}" type="slidenum">
              <a:t>3</a:t>
            </a:fld>
            <a:endParaRPr lang="en-US"/>
          </a:p>
        </p:txBody>
      </p:sp>
    </p:spTree>
    <p:extLst>
      <p:ext uri="{BB962C8B-B14F-4D97-AF65-F5344CB8AC3E}">
        <p14:creationId xmlns:p14="http://schemas.microsoft.com/office/powerpoint/2010/main" val="39553432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Transformers process tokens in parallel, which makes them efficient but creates a challenge: how do they understand the </a:t>
            </a:r>
            <a:r>
              <a:rPr lang="en-US" b="1" dirty="0"/>
              <a:t>order</a:t>
            </a:r>
            <a:r>
              <a:rPr lang="en-US" dirty="0"/>
              <a:t> of words? For example, "The cat chased the dog" is very different from "The dog chased the cat." To solve this, transformers add </a:t>
            </a:r>
            <a:r>
              <a:rPr lang="en-US" b="1" dirty="0"/>
              <a:t>positional encodings</a:t>
            </a:r>
            <a:r>
              <a:rPr lang="en-US" dirty="0"/>
              <a:t> to token embeddings. These encodings, which can be sinusoidal or learned, help the model retain information about word order while processing sequences.</a:t>
            </a:r>
          </a:p>
          <a:p>
            <a:endParaRPr lang="en-US" dirty="0">
              <a:ea typeface="Calibri"/>
              <a:cs typeface="Calibri"/>
            </a:endParaRPr>
          </a:p>
        </p:txBody>
      </p:sp>
      <p:sp>
        <p:nvSpPr>
          <p:cNvPr id="4" name="Slide Number Placeholder 3"/>
          <p:cNvSpPr>
            <a:spLocks noGrp="1"/>
          </p:cNvSpPr>
          <p:nvPr>
            <p:ph type="sldNum" sz="quarter" idx="5"/>
          </p:nvPr>
        </p:nvSpPr>
        <p:spPr/>
        <p:txBody>
          <a:bodyPr/>
          <a:lstStyle/>
          <a:p>
            <a:fld id="{CF9039D1-AA70-42A6-9F2C-5EEE80967085}" type="slidenum">
              <a:t>4</a:t>
            </a:fld>
            <a:endParaRPr lang="en-US"/>
          </a:p>
        </p:txBody>
      </p:sp>
    </p:spTree>
    <p:extLst>
      <p:ext uri="{BB962C8B-B14F-4D97-AF65-F5344CB8AC3E}">
        <p14:creationId xmlns:p14="http://schemas.microsoft.com/office/powerpoint/2010/main" val="15718012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2A4C1-C4F5-61AA-4120-6EED1E8BD8A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CF073D2-B495-BD25-F9E2-3FB0E35D5D8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F7D9EED-4E23-56A8-4508-5184E75536C2}"/>
              </a:ext>
            </a:extLst>
          </p:cNvPr>
          <p:cNvSpPr>
            <a:spLocks noGrp="1"/>
          </p:cNvSpPr>
          <p:nvPr>
            <p:ph type="body" idx="1"/>
          </p:nvPr>
        </p:nvSpPr>
        <p:spPr/>
        <p:txBody>
          <a:bodyPr/>
          <a:lstStyle/>
          <a:p>
            <a:r>
              <a:rPr lang="en-US" dirty="0">
                <a:ea typeface="Calibri"/>
                <a:cs typeface="Calibri"/>
              </a:rPr>
              <a:t>Source: </a:t>
            </a:r>
            <a:r>
              <a:rPr lang="en-US" dirty="0"/>
              <a:t>From today's assigned reading: </a:t>
            </a:r>
            <a:r>
              <a:rPr lang="en-US" dirty="0">
                <a:hlinkClick r:id="rId3"/>
              </a:rPr>
              <a:t>https://www.3blue1brown.com/lessons/gpt</a:t>
            </a:r>
            <a:r>
              <a:rPr lang="en-US" dirty="0"/>
              <a:t> </a:t>
            </a:r>
            <a:endParaRPr lang="en-US" dirty="0">
              <a:ea typeface="Calibri"/>
              <a:cs typeface="Calibri"/>
            </a:endParaRPr>
          </a:p>
        </p:txBody>
      </p:sp>
      <p:sp>
        <p:nvSpPr>
          <p:cNvPr id="4" name="Slide Number Placeholder 3">
            <a:extLst>
              <a:ext uri="{FF2B5EF4-FFF2-40B4-BE49-F238E27FC236}">
                <a16:creationId xmlns:a16="http://schemas.microsoft.com/office/drawing/2014/main" id="{9A390685-61C1-CE02-FDEA-9D63956DD1F5}"/>
              </a:ext>
            </a:extLst>
          </p:cNvPr>
          <p:cNvSpPr>
            <a:spLocks noGrp="1"/>
          </p:cNvSpPr>
          <p:nvPr>
            <p:ph type="sldNum" sz="quarter" idx="5"/>
          </p:nvPr>
        </p:nvSpPr>
        <p:spPr/>
        <p:txBody>
          <a:bodyPr/>
          <a:lstStyle/>
          <a:p>
            <a:fld id="{CF9039D1-AA70-42A6-9F2C-5EEE80967085}" type="slidenum">
              <a:rPr lang="en-US"/>
              <a:t>5</a:t>
            </a:fld>
            <a:endParaRPr lang="en-US"/>
          </a:p>
        </p:txBody>
      </p:sp>
    </p:spTree>
    <p:extLst>
      <p:ext uri="{BB962C8B-B14F-4D97-AF65-F5344CB8AC3E}">
        <p14:creationId xmlns:p14="http://schemas.microsoft.com/office/powerpoint/2010/main" val="34865112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generating text, the model’s primary task is to predict the </a:t>
            </a:r>
            <a:r>
              <a:rPr lang="en-US" b="1" dirty="0"/>
              <a:t>next token</a:t>
            </a:r>
            <a:r>
              <a:rPr lang="en-US" dirty="0"/>
              <a:t> based on the tokens it has already seen. This process is probabilistic, meaning the model doesn’t just choose the most likely word—it assigns </a:t>
            </a:r>
            <a:r>
              <a:rPr lang="en-US" b="1" dirty="0"/>
              <a:t>probabilities</a:t>
            </a:r>
            <a:r>
              <a:rPr lang="en-US" dirty="0"/>
              <a:t> to all potential next tokens. These probabilities are calculated using a function called </a:t>
            </a:r>
            <a:r>
              <a:rPr lang="en-US" b="1" dirty="0" err="1"/>
              <a:t>softmax</a:t>
            </a:r>
            <a:r>
              <a:rPr lang="en-US" dirty="0"/>
              <a:t>, which ensures they sum up to 100%.</a:t>
            </a:r>
          </a:p>
          <a:p>
            <a:endParaRPr lang="en-US" dirty="0"/>
          </a:p>
          <a:p>
            <a:r>
              <a:rPr lang="en-US" dirty="0"/>
              <a:t>We can also control how </a:t>
            </a:r>
            <a:r>
              <a:rPr lang="en-US" b="1" dirty="0"/>
              <a:t>creative</a:t>
            </a:r>
            <a:r>
              <a:rPr lang="en-US" dirty="0"/>
              <a:t> the model’s responses are by adjusting a parameter called </a:t>
            </a:r>
            <a:r>
              <a:rPr lang="en-US" b="1" dirty="0"/>
              <a:t>temperature</a:t>
            </a:r>
            <a:r>
              <a:rPr lang="en-US" dirty="0"/>
              <a:t>. At </a:t>
            </a:r>
            <a:r>
              <a:rPr lang="en-US" b="1" dirty="0"/>
              <a:t>low temperatures</a:t>
            </a:r>
            <a:r>
              <a:rPr lang="en-US" dirty="0"/>
              <a:t>, the model becomes more predictable, sticking to the most likely next token. At </a:t>
            </a:r>
            <a:r>
              <a:rPr lang="en-US" b="1" dirty="0"/>
              <a:t>high temperatures</a:t>
            </a:r>
            <a:r>
              <a:rPr lang="en-US" dirty="0"/>
              <a:t>, it explores less likely options, which can lead to more surprising or creative outputs. For example, at a low temperature, “The dog chased the...” might reliably predict “ball,” while a high temperature might occasionally generate “neighbor” or even “squirrel.”</a:t>
            </a:r>
          </a:p>
        </p:txBody>
      </p:sp>
      <p:sp>
        <p:nvSpPr>
          <p:cNvPr id="4" name="Slide Number Placeholder 3"/>
          <p:cNvSpPr>
            <a:spLocks noGrp="1"/>
          </p:cNvSpPr>
          <p:nvPr>
            <p:ph type="sldNum" sz="quarter" idx="5"/>
          </p:nvPr>
        </p:nvSpPr>
        <p:spPr/>
        <p:txBody>
          <a:bodyPr/>
          <a:lstStyle/>
          <a:p>
            <a:fld id="{CF9039D1-AA70-42A6-9F2C-5EEE80967085}" type="slidenum">
              <a:t>8</a:t>
            </a:fld>
            <a:endParaRPr lang="en-US"/>
          </a:p>
        </p:txBody>
      </p:sp>
    </p:spTree>
    <p:extLst>
      <p:ext uri="{BB962C8B-B14F-4D97-AF65-F5344CB8AC3E}">
        <p14:creationId xmlns:p14="http://schemas.microsoft.com/office/powerpoint/2010/main" val="2097993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OpenAI models rely on </a:t>
            </a:r>
            <a:r>
              <a:rPr lang="en-US" b="1" dirty="0"/>
              <a:t>sampling-based methods</a:t>
            </a:r>
            <a:r>
              <a:rPr lang="en-US" dirty="0"/>
              <a:t> to generate text, ensuring outputs are natural and varied. One method is </a:t>
            </a:r>
            <a:r>
              <a:rPr lang="en-US" b="1" dirty="0"/>
              <a:t>top-k sampling</a:t>
            </a:r>
            <a:r>
              <a:rPr lang="en-US" dirty="0"/>
              <a:t>, where the model restricts its choices to the </a:t>
            </a:r>
            <a:r>
              <a:rPr lang="en-US" b="1" dirty="0"/>
              <a:t>k most probable tokens</a:t>
            </a:r>
            <a:r>
              <a:rPr lang="en-US" dirty="0"/>
              <a:t>. Another is </a:t>
            </a:r>
            <a:r>
              <a:rPr lang="en-US" b="1" dirty="0"/>
              <a:t>top-p sampling</a:t>
            </a:r>
            <a:r>
              <a:rPr lang="en-US" dirty="0"/>
              <a:t>, or </a:t>
            </a:r>
            <a:r>
              <a:rPr lang="en-US" b="1" dirty="0"/>
              <a:t>nucleus sampling</a:t>
            </a:r>
            <a:r>
              <a:rPr lang="en-US" dirty="0"/>
              <a:t>, which focuses on the smallest set of tokens whose combined probabilities exceed a certain threshold.</a:t>
            </a:r>
          </a:p>
          <a:p>
            <a:endParaRPr lang="en-US" dirty="0"/>
          </a:p>
          <a:p>
            <a:r>
              <a:rPr lang="en-US" dirty="0"/>
              <a:t>These parameters work together with </a:t>
            </a:r>
            <a:r>
              <a:rPr lang="en-US" b="1" dirty="0"/>
              <a:t>temperature</a:t>
            </a:r>
            <a:r>
              <a:rPr lang="en-US" dirty="0"/>
              <a:t> to balance creativity and coherence. For example, in chatbots, you might use a lower temperature and nucleus sampling for clear, concise answers. In creative writing, higher temperatures and more open sampling can produce more imaginative results. These controls are key to tailoring model behavior for different applications.</a:t>
            </a:r>
          </a:p>
          <a:p>
            <a:endParaRPr lang="en-US" dirty="0"/>
          </a:p>
        </p:txBody>
      </p:sp>
      <p:sp>
        <p:nvSpPr>
          <p:cNvPr id="4" name="Slide Number Placeholder 3"/>
          <p:cNvSpPr>
            <a:spLocks noGrp="1"/>
          </p:cNvSpPr>
          <p:nvPr>
            <p:ph type="sldNum" sz="quarter" idx="5"/>
          </p:nvPr>
        </p:nvSpPr>
        <p:spPr/>
        <p:txBody>
          <a:bodyPr/>
          <a:lstStyle/>
          <a:p>
            <a:fld id="{CF9039D1-AA70-42A6-9F2C-5EEE80967085}" type="slidenum">
              <a:rPr lang="en-US" smtClean="0"/>
              <a:t>12</a:t>
            </a:fld>
            <a:endParaRPr lang="en-US"/>
          </a:p>
        </p:txBody>
      </p:sp>
    </p:spTree>
    <p:extLst>
      <p:ext uri="{BB962C8B-B14F-4D97-AF65-F5344CB8AC3E}">
        <p14:creationId xmlns:p14="http://schemas.microsoft.com/office/powerpoint/2010/main" val="25269444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t>
            </a:r>
            <a:r>
              <a:rPr lang="en-US" b="1" dirty="0"/>
              <a:t>attention mechanism</a:t>
            </a:r>
            <a:r>
              <a:rPr lang="en-US" dirty="0"/>
              <a:t> is like a spotlight that helps the model focus on the most important parts of the input. Instead of treating all tokens equally, attention assigns a </a:t>
            </a:r>
            <a:r>
              <a:rPr lang="en-US" b="1" dirty="0"/>
              <a:t>score</a:t>
            </a:r>
            <a:r>
              <a:rPr lang="en-US" dirty="0"/>
              <a:t> to each token, measuring its relevance to the current task.</a:t>
            </a:r>
          </a:p>
          <a:p>
            <a:endParaRPr lang="en-US" dirty="0"/>
          </a:p>
          <a:p>
            <a:r>
              <a:rPr lang="en-US" dirty="0"/>
              <a:t>For example, in the sentence, “The cat ate because it was hungry,” the model needs to figure out that “it” refers to “cat.” The </a:t>
            </a:r>
            <a:r>
              <a:rPr lang="en-US" b="1" dirty="0"/>
              <a:t>attention mechanism</a:t>
            </a:r>
            <a:r>
              <a:rPr lang="en-US" dirty="0"/>
              <a:t> calculates relationships between tokens and assigns higher scores to more relevant ones. This ensures the model focuses on the right connections when making predictions.</a:t>
            </a:r>
          </a:p>
        </p:txBody>
      </p:sp>
      <p:sp>
        <p:nvSpPr>
          <p:cNvPr id="4" name="Slide Number Placeholder 3"/>
          <p:cNvSpPr>
            <a:spLocks noGrp="1"/>
          </p:cNvSpPr>
          <p:nvPr>
            <p:ph type="sldNum" sz="quarter" idx="5"/>
          </p:nvPr>
        </p:nvSpPr>
        <p:spPr/>
        <p:txBody>
          <a:bodyPr/>
          <a:lstStyle/>
          <a:p>
            <a:fld id="{CF9039D1-AA70-42A6-9F2C-5EEE80967085}" type="slidenum">
              <a:t>13</a:t>
            </a:fld>
            <a:endParaRPr lang="en-US"/>
          </a:p>
        </p:txBody>
      </p:sp>
    </p:spTree>
    <p:extLst>
      <p:ext uri="{BB962C8B-B14F-4D97-AF65-F5344CB8AC3E}">
        <p14:creationId xmlns:p14="http://schemas.microsoft.com/office/powerpoint/2010/main" val="32381323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Transformers solve the problem of long-range dependencies with the </a:t>
            </a:r>
            <a:r>
              <a:rPr lang="en-US" b="1" dirty="0"/>
              <a:t>attention mechanism</a:t>
            </a:r>
            <a:r>
              <a:rPr lang="en-US" dirty="0"/>
              <a:t>, which allows them to focus on the most </a:t>
            </a:r>
            <a:r>
              <a:rPr lang="en-US" b="1" dirty="0"/>
              <a:t>relevant parts</a:t>
            </a:r>
            <a:r>
              <a:rPr lang="en-US" dirty="0"/>
              <a:t> of the input text, no matter how far apart they are.</a:t>
            </a:r>
          </a:p>
          <a:p>
            <a:endParaRPr lang="en-US" dirty="0"/>
          </a:p>
          <a:p>
            <a:r>
              <a:rPr lang="en-US" dirty="0"/>
              <a:t>For example, in the sentence “The cat ate its food because it was hungry,” a transformer uses </a:t>
            </a:r>
            <a:r>
              <a:rPr lang="en-US" b="1" dirty="0"/>
              <a:t>self-attention</a:t>
            </a:r>
            <a:r>
              <a:rPr lang="en-US" dirty="0"/>
              <a:t> to weigh the relationship between “it” and “the cat.” This helps the model resolve ambiguity in ways older methods couldn’t.</a:t>
            </a:r>
          </a:p>
          <a:p>
            <a:endParaRPr lang="en-US" dirty="0"/>
          </a:p>
          <a:p>
            <a:r>
              <a:rPr lang="en-US" dirty="0"/>
              <a:t>Another key innovation is the use of </a:t>
            </a:r>
            <a:r>
              <a:rPr lang="en-US" b="1" dirty="0"/>
              <a:t>large context windows</a:t>
            </a:r>
            <a:r>
              <a:rPr lang="en-US" dirty="0"/>
              <a:t>. Unlike earlier models that were limited to a small number of tokens, transformers can process thousands of tokens at once, allowing them to understand and generate coherent responses for much longer inputs. This is one of the reasons why transformers like GPT excel at tasks involving detailed or extended text.</a:t>
            </a:r>
          </a:p>
          <a:p>
            <a:endParaRPr lang="en-US" dirty="0"/>
          </a:p>
        </p:txBody>
      </p:sp>
      <p:sp>
        <p:nvSpPr>
          <p:cNvPr id="4" name="Slide Number Placeholder 3"/>
          <p:cNvSpPr>
            <a:spLocks noGrp="1"/>
          </p:cNvSpPr>
          <p:nvPr>
            <p:ph type="sldNum" sz="quarter" idx="5"/>
          </p:nvPr>
        </p:nvSpPr>
        <p:spPr/>
        <p:txBody>
          <a:bodyPr/>
          <a:lstStyle/>
          <a:p>
            <a:fld id="{CF9039D1-AA70-42A6-9F2C-5EEE80967085}" type="slidenum">
              <a:rPr lang="en-US" smtClean="0"/>
              <a:t>14</a:t>
            </a:fld>
            <a:endParaRPr lang="en-US"/>
          </a:p>
        </p:txBody>
      </p:sp>
    </p:spTree>
    <p:extLst>
      <p:ext uri="{BB962C8B-B14F-4D97-AF65-F5344CB8AC3E}">
        <p14:creationId xmlns:p14="http://schemas.microsoft.com/office/powerpoint/2010/main" val="14582099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9/17/25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9/17/25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9/17/25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9/17/25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9/17/25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9/17/25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9/17/25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9/17/25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9/17/25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9/17/25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9/17/25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46CE7D5-CF57-46EF-B807-FDD0502418D4}" type="datetimeFigureOut">
              <a:rPr lang="en-US" smtClean="0"/>
              <a:t>9/17/25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a:ea typeface="+mj-lt"/>
                <a:cs typeface="+mj-lt"/>
              </a:rPr>
              <a:t>Transformer Architecture</a:t>
            </a:r>
          </a:p>
        </p:txBody>
      </p:sp>
      <p:sp>
        <p:nvSpPr>
          <p:cNvPr id="3" name="Subtitle 2"/>
          <p:cNvSpPr>
            <a:spLocks noGrp="1"/>
          </p:cNvSpPr>
          <p:nvPr>
            <p:ph type="subTitle" idx="1"/>
          </p:nvPr>
        </p:nvSpPr>
        <p:spPr/>
        <p:txBody>
          <a:bodyPr vert="horz" lIns="91440" tIns="45720" rIns="91440" bIns="45720" rtlCol="0" anchor="t">
            <a:normAutofit/>
          </a:bodyPr>
          <a:lstStyle/>
          <a:p>
            <a:r>
              <a:rPr lang="en-US" dirty="0"/>
              <a:t>DSC 360: Building AI-Powered Applications</a:t>
            </a:r>
          </a:p>
          <a:p>
            <a:r>
              <a:rPr lang="en-US" dirty="0"/>
              <a:t>Sept. 22, 2025</a:t>
            </a:r>
          </a:p>
          <a:p>
            <a:endParaRPr lang="en-US" dirty="0"/>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032D21F3-0D2B-7CC7-D252-D9713802E5D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414338"/>
            <a:ext cx="12192000" cy="60293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400904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a:extLst>
              <a:ext uri="{FF2B5EF4-FFF2-40B4-BE49-F238E27FC236}">
                <a16:creationId xmlns:a16="http://schemas.microsoft.com/office/drawing/2014/main" id="{6CA17EF8-B496-C336-EB3A-6E9AC9D72BC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904875"/>
            <a:ext cx="12192000" cy="5048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854351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F99631-8F60-4356-E04C-51EF331DDFE5}"/>
              </a:ext>
            </a:extLst>
          </p:cNvPr>
          <p:cNvSpPr>
            <a:spLocks noGrp="1"/>
          </p:cNvSpPr>
          <p:nvPr>
            <p:ph type="title"/>
          </p:nvPr>
        </p:nvSpPr>
        <p:spPr/>
        <p:txBody>
          <a:bodyPr/>
          <a:lstStyle/>
          <a:p>
            <a:r>
              <a:rPr lang="en-US" dirty="0"/>
              <a:t>Controlling Text Generation</a:t>
            </a:r>
          </a:p>
        </p:txBody>
      </p:sp>
      <p:sp>
        <p:nvSpPr>
          <p:cNvPr id="3" name="Content Placeholder 2">
            <a:extLst>
              <a:ext uri="{FF2B5EF4-FFF2-40B4-BE49-F238E27FC236}">
                <a16:creationId xmlns:a16="http://schemas.microsoft.com/office/drawing/2014/main" id="{0611C39D-2EAE-A364-F256-CF5D089E0D13}"/>
              </a:ext>
            </a:extLst>
          </p:cNvPr>
          <p:cNvSpPr>
            <a:spLocks noGrp="1"/>
          </p:cNvSpPr>
          <p:nvPr>
            <p:ph idx="1"/>
          </p:nvPr>
        </p:nvSpPr>
        <p:spPr/>
        <p:txBody>
          <a:bodyPr/>
          <a:lstStyle/>
          <a:p>
            <a:r>
              <a:rPr lang="en-US" dirty="0"/>
              <a:t>Top-k sampling: Limits predictions to the </a:t>
            </a:r>
            <a:r>
              <a:rPr lang="en-US" b="1" dirty="0"/>
              <a:t>k most probable tokens</a:t>
            </a:r>
            <a:endParaRPr lang="en-US" dirty="0"/>
          </a:p>
          <a:p>
            <a:r>
              <a:rPr lang="en-US" dirty="0"/>
              <a:t>Top-p (nucleus) sampling: Focuses on a </a:t>
            </a:r>
            <a:r>
              <a:rPr lang="en-US" b="1" dirty="0"/>
              <a:t>dynamic probability threshold</a:t>
            </a:r>
            <a:endParaRPr lang="en-US" dirty="0"/>
          </a:p>
          <a:p>
            <a:r>
              <a:rPr lang="en-US" dirty="0"/>
              <a:t>Temperature, Top-k, and Top-p shape creativity and coherence</a:t>
            </a:r>
          </a:p>
          <a:p>
            <a:r>
              <a:rPr lang="en-US" dirty="0"/>
              <a:t>Applications: Chatbots, story generation, creative writing</a:t>
            </a:r>
          </a:p>
          <a:p>
            <a:endParaRPr lang="en-US" dirty="0"/>
          </a:p>
        </p:txBody>
      </p:sp>
    </p:spTree>
    <p:extLst>
      <p:ext uri="{BB962C8B-B14F-4D97-AF65-F5344CB8AC3E}">
        <p14:creationId xmlns:p14="http://schemas.microsoft.com/office/powerpoint/2010/main" val="5574104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BA64-A8FE-A11B-347A-A3819F6E4EDE}"/>
              </a:ext>
            </a:extLst>
          </p:cNvPr>
          <p:cNvSpPr>
            <a:spLocks noGrp="1"/>
          </p:cNvSpPr>
          <p:nvPr>
            <p:ph type="title"/>
          </p:nvPr>
        </p:nvSpPr>
        <p:spPr/>
        <p:txBody>
          <a:bodyPr/>
          <a:lstStyle/>
          <a:p>
            <a:r>
              <a:rPr lang="en-US" dirty="0"/>
              <a:t>Attention Mechanism: The Basics</a:t>
            </a:r>
            <a:endParaRPr lang="en-US" dirty="0">
              <a:ea typeface="+mj-lt"/>
              <a:cs typeface="+mj-lt"/>
            </a:endParaRPr>
          </a:p>
        </p:txBody>
      </p:sp>
      <p:sp>
        <p:nvSpPr>
          <p:cNvPr id="3" name="Content Placeholder 2">
            <a:extLst>
              <a:ext uri="{FF2B5EF4-FFF2-40B4-BE49-F238E27FC236}">
                <a16:creationId xmlns:a16="http://schemas.microsoft.com/office/drawing/2014/main" id="{23DB4071-4AE4-55DF-91B1-B012C19B3C1C}"/>
              </a:ext>
            </a:extLst>
          </p:cNvPr>
          <p:cNvSpPr>
            <a:spLocks noGrp="1"/>
          </p:cNvSpPr>
          <p:nvPr>
            <p:ph idx="1"/>
          </p:nvPr>
        </p:nvSpPr>
        <p:spPr/>
        <p:txBody>
          <a:bodyPr vert="horz" lIns="91440" tIns="45720" rIns="91440" bIns="45720" rtlCol="0" anchor="t">
            <a:normAutofit/>
          </a:bodyPr>
          <a:lstStyle/>
          <a:p>
            <a:r>
              <a:rPr lang="en-US" dirty="0"/>
              <a:t>Predictions depend on </a:t>
            </a:r>
            <a:r>
              <a:rPr lang="en-US" b="1" dirty="0"/>
              <a:t>context</a:t>
            </a:r>
            <a:endParaRPr lang="en-US" dirty="0"/>
          </a:p>
          <a:p>
            <a:r>
              <a:rPr lang="en-US" dirty="0"/>
              <a:t>Key idea: Focus on </a:t>
            </a:r>
            <a:r>
              <a:rPr lang="en-US" b="1" dirty="0"/>
              <a:t>important words</a:t>
            </a:r>
            <a:r>
              <a:rPr lang="en-US" dirty="0"/>
              <a:t> in the input</a:t>
            </a:r>
          </a:p>
          <a:p>
            <a:r>
              <a:rPr lang="en-US" dirty="0"/>
              <a:t>Attention scores: Measure </a:t>
            </a:r>
            <a:r>
              <a:rPr lang="en-US" b="1" dirty="0"/>
              <a:t>relevance</a:t>
            </a:r>
            <a:r>
              <a:rPr lang="en-US" dirty="0"/>
              <a:t> between tokens</a:t>
            </a:r>
          </a:p>
          <a:p>
            <a:r>
              <a:rPr lang="en-US" dirty="0"/>
              <a:t>Example: “The cat ate because it was hungry.”</a:t>
            </a:r>
          </a:p>
          <a:p>
            <a:r>
              <a:rPr lang="en-US" dirty="0"/>
              <a:t>Focus: Link “it” to “cat,” not “ate”</a:t>
            </a:r>
          </a:p>
        </p:txBody>
      </p:sp>
    </p:spTree>
    <p:extLst>
      <p:ext uri="{BB962C8B-B14F-4D97-AF65-F5344CB8AC3E}">
        <p14:creationId xmlns:p14="http://schemas.microsoft.com/office/powerpoint/2010/main" val="12329441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17F8C5-8227-2210-AAD6-3F37AC604203}"/>
              </a:ext>
            </a:extLst>
          </p:cNvPr>
          <p:cNvSpPr>
            <a:spLocks noGrp="1"/>
          </p:cNvSpPr>
          <p:nvPr>
            <p:ph type="title"/>
          </p:nvPr>
        </p:nvSpPr>
        <p:spPr/>
        <p:txBody>
          <a:bodyPr/>
          <a:lstStyle/>
          <a:p>
            <a:r>
              <a:rPr lang="en-US" dirty="0"/>
              <a:t>How Transformers Address Context</a:t>
            </a:r>
          </a:p>
        </p:txBody>
      </p:sp>
      <p:sp>
        <p:nvSpPr>
          <p:cNvPr id="3" name="Content Placeholder 2">
            <a:extLst>
              <a:ext uri="{FF2B5EF4-FFF2-40B4-BE49-F238E27FC236}">
                <a16:creationId xmlns:a16="http://schemas.microsoft.com/office/drawing/2014/main" id="{509CADDB-683B-B4C1-E607-3790741114E8}"/>
              </a:ext>
            </a:extLst>
          </p:cNvPr>
          <p:cNvSpPr>
            <a:spLocks noGrp="1"/>
          </p:cNvSpPr>
          <p:nvPr>
            <p:ph idx="1"/>
          </p:nvPr>
        </p:nvSpPr>
        <p:spPr/>
        <p:txBody>
          <a:bodyPr/>
          <a:lstStyle/>
          <a:p>
            <a:r>
              <a:rPr lang="en-US" dirty="0"/>
              <a:t>Meaning of a token depends on </a:t>
            </a:r>
            <a:r>
              <a:rPr lang="en-US" b="1" dirty="0"/>
              <a:t>context</a:t>
            </a:r>
            <a:r>
              <a:rPr lang="en-US" dirty="0"/>
              <a:t>.</a:t>
            </a:r>
          </a:p>
          <a:p>
            <a:r>
              <a:rPr lang="en-US" b="1" dirty="0"/>
              <a:t>Attention </a:t>
            </a:r>
            <a:r>
              <a:rPr lang="en-US" dirty="0"/>
              <a:t>mechanism:</a:t>
            </a:r>
            <a:r>
              <a:rPr lang="en-US" b="1" dirty="0"/>
              <a:t> </a:t>
            </a:r>
            <a:r>
              <a:rPr lang="en-US" dirty="0"/>
              <a:t>Weighs </a:t>
            </a:r>
            <a:r>
              <a:rPr lang="en-US" b="1" dirty="0"/>
              <a:t>relevant parts of input</a:t>
            </a:r>
            <a:r>
              <a:rPr lang="en-US" dirty="0"/>
              <a:t> text.</a:t>
            </a:r>
          </a:p>
          <a:p>
            <a:r>
              <a:rPr lang="en-US" dirty="0"/>
              <a:t>Example: “The cat ate its food because it was hungry.”</a:t>
            </a:r>
          </a:p>
          <a:p>
            <a:r>
              <a:rPr lang="en-US" dirty="0"/>
              <a:t>Self-attention: Focuses on “cat” for </a:t>
            </a:r>
            <a:r>
              <a:rPr lang="en-US" b="1" dirty="0"/>
              <a:t>it was hungry</a:t>
            </a:r>
            <a:endParaRPr lang="en-US" dirty="0"/>
          </a:p>
          <a:p>
            <a:r>
              <a:rPr lang="en-US" dirty="0"/>
              <a:t>Large context windows: </a:t>
            </a:r>
            <a:br>
              <a:rPr lang="en-US" dirty="0"/>
            </a:br>
            <a:r>
              <a:rPr lang="en-US" dirty="0"/>
              <a:t>Modern models can process </a:t>
            </a:r>
            <a:r>
              <a:rPr lang="en-US" b="1" dirty="0"/>
              <a:t>thousands of tokens</a:t>
            </a:r>
            <a:endParaRPr lang="en-US" dirty="0"/>
          </a:p>
          <a:p>
            <a:endParaRPr lang="en-US" dirty="0"/>
          </a:p>
        </p:txBody>
      </p:sp>
      <p:pic>
        <p:nvPicPr>
          <p:cNvPr id="5122" name="Picture 2">
            <a:extLst>
              <a:ext uri="{FF2B5EF4-FFF2-40B4-BE49-F238E27FC236}">
                <a16:creationId xmlns:a16="http://schemas.microsoft.com/office/drawing/2014/main" id="{5C21D014-78E0-E46F-EDFD-91B19CED1FA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225" y="0"/>
            <a:ext cx="12149138"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268221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82ED97E-7F42-9D27-FC7D-1AF0A658A374}"/>
              </a:ext>
            </a:extLst>
          </p:cNvPr>
          <p:cNvPicPr>
            <a:picLocks noChangeAspect="1"/>
          </p:cNvPicPr>
          <p:nvPr/>
        </p:nvPicPr>
        <p:blipFill>
          <a:blip r:embed="rId3"/>
          <a:srcRect r="3538" b="1"/>
          <a:stretch/>
        </p:blipFill>
        <p:spPr>
          <a:xfrm>
            <a:off x="20" y="1282"/>
            <a:ext cx="12191980" cy="6856718"/>
          </a:xfrm>
          <a:prstGeom prst="rect">
            <a:avLst/>
          </a:prstGeom>
        </p:spPr>
      </p:pic>
    </p:spTree>
    <p:extLst>
      <p:ext uri="{BB962C8B-B14F-4D97-AF65-F5344CB8AC3E}">
        <p14:creationId xmlns:p14="http://schemas.microsoft.com/office/powerpoint/2010/main" val="2600664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18339A-BABE-0AF6-882F-EB1869BEE1C8}"/>
              </a:ext>
            </a:extLst>
          </p:cNvPr>
          <p:cNvSpPr>
            <a:spLocks noGrp="1"/>
          </p:cNvSpPr>
          <p:nvPr>
            <p:ph type="title"/>
          </p:nvPr>
        </p:nvSpPr>
        <p:spPr/>
        <p:txBody>
          <a:bodyPr/>
          <a:lstStyle/>
          <a:p>
            <a:r>
              <a:rPr lang="en-US" dirty="0"/>
              <a:t>How Attention Works: Queries, Keys, Values</a:t>
            </a:r>
          </a:p>
        </p:txBody>
      </p:sp>
      <p:sp>
        <p:nvSpPr>
          <p:cNvPr id="3" name="Content Placeholder 2">
            <a:extLst>
              <a:ext uri="{FF2B5EF4-FFF2-40B4-BE49-F238E27FC236}">
                <a16:creationId xmlns:a16="http://schemas.microsoft.com/office/drawing/2014/main" id="{FD93C58F-9A3A-6722-9D9D-48174111D493}"/>
              </a:ext>
            </a:extLst>
          </p:cNvPr>
          <p:cNvSpPr>
            <a:spLocks noGrp="1"/>
          </p:cNvSpPr>
          <p:nvPr>
            <p:ph idx="1"/>
          </p:nvPr>
        </p:nvSpPr>
        <p:spPr/>
        <p:txBody>
          <a:bodyPr/>
          <a:lstStyle/>
          <a:p>
            <a:pPr marL="0" indent="0">
              <a:buNone/>
            </a:pPr>
            <a:r>
              <a:rPr lang="en-US" dirty="0"/>
              <a:t>Each token creates:</a:t>
            </a:r>
          </a:p>
          <a:p>
            <a:pPr lvl="1"/>
            <a:r>
              <a:rPr lang="en-US" b="1" dirty="0"/>
              <a:t>Query</a:t>
            </a:r>
            <a:r>
              <a:rPr lang="en-US" dirty="0"/>
              <a:t>:	What are we looking for?</a:t>
            </a:r>
          </a:p>
          <a:p>
            <a:pPr lvl="1"/>
            <a:r>
              <a:rPr lang="en-US" b="1" dirty="0"/>
              <a:t>Key</a:t>
            </a:r>
            <a:r>
              <a:rPr lang="en-US" dirty="0"/>
              <a:t>: 	What information do we have?</a:t>
            </a:r>
          </a:p>
          <a:p>
            <a:pPr lvl="1"/>
            <a:r>
              <a:rPr lang="en-US" b="1" dirty="0"/>
              <a:t>Value</a:t>
            </a:r>
            <a:r>
              <a:rPr lang="en-US" dirty="0"/>
              <a:t>: 	The actual information</a:t>
            </a:r>
          </a:p>
          <a:p>
            <a:pPr marL="0" indent="0">
              <a:buNone/>
            </a:pPr>
            <a:endParaRPr lang="en-US" sz="1400" dirty="0"/>
          </a:p>
          <a:p>
            <a:pPr marL="0" indent="0">
              <a:buNone/>
            </a:pPr>
            <a:r>
              <a:rPr lang="en-US" dirty="0"/>
              <a:t>Example: Linking “it” to “cat”</a:t>
            </a:r>
          </a:p>
          <a:p>
            <a:pPr lvl="1"/>
            <a:r>
              <a:rPr lang="en-US" dirty="0"/>
              <a:t>Query: 	“it” → What is “it” referring to?</a:t>
            </a:r>
          </a:p>
          <a:p>
            <a:pPr lvl="1"/>
            <a:r>
              <a:rPr lang="en-US" dirty="0"/>
              <a:t>Key: 	“cat” → How relevant is “cat” to “it”?</a:t>
            </a:r>
          </a:p>
          <a:p>
            <a:pPr lvl="1"/>
            <a:r>
              <a:rPr lang="en-US" dirty="0"/>
              <a:t>Value: 	“cat” → The actual meaning to focus on</a:t>
            </a:r>
          </a:p>
          <a:p>
            <a:endParaRPr lang="en-US" dirty="0"/>
          </a:p>
        </p:txBody>
      </p:sp>
    </p:spTree>
    <p:extLst>
      <p:ext uri="{BB962C8B-B14F-4D97-AF65-F5344CB8AC3E}">
        <p14:creationId xmlns:p14="http://schemas.microsoft.com/office/powerpoint/2010/main" val="28238051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4269B3-15FF-FABE-5038-00D5AD14F0E5}"/>
              </a:ext>
            </a:extLst>
          </p:cNvPr>
          <p:cNvSpPr>
            <a:spLocks noGrp="1"/>
          </p:cNvSpPr>
          <p:nvPr>
            <p:ph type="title"/>
          </p:nvPr>
        </p:nvSpPr>
        <p:spPr/>
        <p:txBody>
          <a:bodyPr/>
          <a:lstStyle/>
          <a:p>
            <a:r>
              <a:rPr lang="en-US" dirty="0"/>
              <a:t>Self-Attention: Key Feature of Transformers</a:t>
            </a:r>
          </a:p>
        </p:txBody>
      </p:sp>
      <p:sp>
        <p:nvSpPr>
          <p:cNvPr id="3" name="Content Placeholder 2">
            <a:extLst>
              <a:ext uri="{FF2B5EF4-FFF2-40B4-BE49-F238E27FC236}">
                <a16:creationId xmlns:a16="http://schemas.microsoft.com/office/drawing/2014/main" id="{C0A0A345-20EB-6890-0993-570E3F431875}"/>
              </a:ext>
            </a:extLst>
          </p:cNvPr>
          <p:cNvSpPr>
            <a:spLocks noGrp="1"/>
          </p:cNvSpPr>
          <p:nvPr>
            <p:ph idx="1"/>
          </p:nvPr>
        </p:nvSpPr>
        <p:spPr/>
        <p:txBody>
          <a:bodyPr/>
          <a:lstStyle/>
          <a:p>
            <a:r>
              <a:rPr lang="en-US" dirty="0"/>
              <a:t>Self-attention: Each token attends to </a:t>
            </a:r>
            <a:r>
              <a:rPr lang="en-US" b="1" dirty="0"/>
              <a:t>all tokens</a:t>
            </a:r>
            <a:r>
              <a:rPr lang="en-US" dirty="0"/>
              <a:t>, including itself</a:t>
            </a:r>
          </a:p>
          <a:p>
            <a:r>
              <a:rPr lang="en-US" dirty="0"/>
              <a:t>Importance: Captures </a:t>
            </a:r>
            <a:r>
              <a:rPr lang="en-US" b="1" dirty="0"/>
              <a:t>relationships across the sequence</a:t>
            </a:r>
            <a:endParaRPr lang="en-US" dirty="0"/>
          </a:p>
          <a:p>
            <a:r>
              <a:rPr lang="en-US" dirty="0"/>
              <a:t>Efficient: Parallel processing speeds up computation</a:t>
            </a:r>
          </a:p>
          <a:p>
            <a:endParaRPr lang="en-US" dirty="0"/>
          </a:p>
        </p:txBody>
      </p:sp>
    </p:spTree>
    <p:extLst>
      <p:ext uri="{BB962C8B-B14F-4D97-AF65-F5344CB8AC3E}">
        <p14:creationId xmlns:p14="http://schemas.microsoft.com/office/powerpoint/2010/main" val="28726370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6065FB-9A20-74B3-78E7-2014FB3E7CEB}"/>
              </a:ext>
            </a:extLst>
          </p:cNvPr>
          <p:cNvSpPr>
            <a:spLocks noGrp="1"/>
          </p:cNvSpPr>
          <p:nvPr>
            <p:ph type="title"/>
          </p:nvPr>
        </p:nvSpPr>
        <p:spPr/>
        <p:txBody>
          <a:bodyPr/>
          <a:lstStyle/>
          <a:p>
            <a:r>
              <a:rPr lang="en-US" dirty="0"/>
              <a:t>Multi-Headed Attention: The Basics</a:t>
            </a:r>
          </a:p>
        </p:txBody>
      </p:sp>
      <p:sp>
        <p:nvSpPr>
          <p:cNvPr id="3" name="Content Placeholder 2">
            <a:extLst>
              <a:ext uri="{FF2B5EF4-FFF2-40B4-BE49-F238E27FC236}">
                <a16:creationId xmlns:a16="http://schemas.microsoft.com/office/drawing/2014/main" id="{8004D2AE-4E69-1549-4A30-76AA243B1D20}"/>
              </a:ext>
            </a:extLst>
          </p:cNvPr>
          <p:cNvSpPr>
            <a:spLocks noGrp="1"/>
          </p:cNvSpPr>
          <p:nvPr>
            <p:ph idx="1"/>
          </p:nvPr>
        </p:nvSpPr>
        <p:spPr/>
        <p:txBody>
          <a:bodyPr vert="horz" lIns="91440" tIns="45720" rIns="91440" bIns="45720" rtlCol="0" anchor="t">
            <a:normAutofit/>
          </a:bodyPr>
          <a:lstStyle/>
          <a:p>
            <a:r>
              <a:rPr lang="en-US" dirty="0"/>
              <a:t>Why multiple heads?</a:t>
            </a:r>
          </a:p>
          <a:p>
            <a:pPr lvl="1"/>
            <a:r>
              <a:rPr lang="en-US" sz="2800" dirty="0"/>
              <a:t>Focus on </a:t>
            </a:r>
            <a:r>
              <a:rPr lang="en-US" sz="2800" b="1" dirty="0"/>
              <a:t>different aspects</a:t>
            </a:r>
            <a:r>
              <a:rPr lang="en-US" sz="2800" dirty="0"/>
              <a:t> of relationships in the text</a:t>
            </a:r>
          </a:p>
          <a:p>
            <a:pPr lvl="1"/>
            <a:r>
              <a:rPr lang="en-US" sz="2800" dirty="0"/>
              <a:t>Example: Syntax vs. semantics</a:t>
            </a:r>
          </a:p>
          <a:p>
            <a:r>
              <a:rPr lang="en-US" dirty="0"/>
              <a:t>How does it work?</a:t>
            </a:r>
          </a:p>
          <a:p>
            <a:pPr lvl="1"/>
            <a:r>
              <a:rPr lang="en-US" sz="2800" dirty="0"/>
              <a:t>Split queries, keys, and values into multiple </a:t>
            </a:r>
            <a:r>
              <a:rPr lang="en-US" sz="2800" b="1" dirty="0"/>
              <a:t>heads</a:t>
            </a:r>
            <a:endParaRPr lang="en-US" sz="2800" dirty="0"/>
          </a:p>
          <a:p>
            <a:pPr lvl="1"/>
            <a:r>
              <a:rPr lang="en-US" sz="2800" dirty="0"/>
              <a:t>Process each head independently</a:t>
            </a:r>
          </a:p>
          <a:p>
            <a:r>
              <a:rPr lang="en-US" dirty="0"/>
              <a:t>Combine results for richer understanding</a:t>
            </a:r>
          </a:p>
        </p:txBody>
      </p:sp>
    </p:spTree>
    <p:extLst>
      <p:ext uri="{BB962C8B-B14F-4D97-AF65-F5344CB8AC3E}">
        <p14:creationId xmlns:p14="http://schemas.microsoft.com/office/powerpoint/2010/main" val="41894633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D6A0A1-A06C-BC41-4914-20EE2AF0BF65}"/>
              </a:ext>
            </a:extLst>
          </p:cNvPr>
          <p:cNvSpPr>
            <a:spLocks noGrp="1"/>
          </p:cNvSpPr>
          <p:nvPr>
            <p:ph type="title"/>
          </p:nvPr>
        </p:nvSpPr>
        <p:spPr/>
        <p:txBody>
          <a:bodyPr/>
          <a:lstStyle/>
          <a:p>
            <a:r>
              <a:rPr lang="en-US" dirty="0"/>
              <a:t>Why Multi-Headed Attention Matters</a:t>
            </a:r>
          </a:p>
        </p:txBody>
      </p:sp>
      <p:sp>
        <p:nvSpPr>
          <p:cNvPr id="3" name="Content Placeholder 2">
            <a:extLst>
              <a:ext uri="{FF2B5EF4-FFF2-40B4-BE49-F238E27FC236}">
                <a16:creationId xmlns:a16="http://schemas.microsoft.com/office/drawing/2014/main" id="{7C16943A-109F-B52C-BA5B-AF9FBD4D0D19}"/>
              </a:ext>
            </a:extLst>
          </p:cNvPr>
          <p:cNvSpPr>
            <a:spLocks noGrp="1"/>
          </p:cNvSpPr>
          <p:nvPr>
            <p:ph idx="1"/>
          </p:nvPr>
        </p:nvSpPr>
        <p:spPr/>
        <p:txBody>
          <a:bodyPr/>
          <a:lstStyle/>
          <a:p>
            <a:r>
              <a:rPr lang="en-US" dirty="0"/>
              <a:t>Handles complex relationships: Syntax, semantics, and context</a:t>
            </a:r>
          </a:p>
          <a:p>
            <a:r>
              <a:rPr lang="en-US" dirty="0"/>
              <a:t>Enables parallel processing for efficiency</a:t>
            </a:r>
          </a:p>
          <a:p>
            <a:r>
              <a:rPr lang="en-US" dirty="0"/>
              <a:t>Example: “The cat chased the mouse because it was hungry.”</a:t>
            </a:r>
          </a:p>
          <a:p>
            <a:pPr lvl="1"/>
            <a:r>
              <a:rPr lang="en-US" sz="2800" dirty="0"/>
              <a:t>Head 1: Links “it” to “cat” (semantic focus)</a:t>
            </a:r>
          </a:p>
          <a:p>
            <a:pPr lvl="1"/>
            <a:r>
              <a:rPr lang="en-US" sz="2800" dirty="0"/>
              <a:t>Head 2: Tracks subject-verb agreement (syntax focus)</a:t>
            </a:r>
          </a:p>
          <a:p>
            <a:endParaRPr lang="en-US" dirty="0"/>
          </a:p>
        </p:txBody>
      </p:sp>
    </p:spTree>
    <p:extLst>
      <p:ext uri="{BB962C8B-B14F-4D97-AF65-F5344CB8AC3E}">
        <p14:creationId xmlns:p14="http://schemas.microsoft.com/office/powerpoint/2010/main" val="18179368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2" name="Picture 1">
            <a:extLst>
              <a:ext uri="{FF2B5EF4-FFF2-40B4-BE49-F238E27FC236}">
                <a16:creationId xmlns:a16="http://schemas.microsoft.com/office/drawing/2014/main" id="{873E2AD8-B315-FF81-4A67-A468E9A49511}"/>
              </a:ext>
            </a:extLst>
          </p:cNvPr>
          <p:cNvPicPr>
            <a:picLocks noChangeAspect="1"/>
          </p:cNvPicPr>
          <p:nvPr/>
        </p:nvPicPr>
        <p:blipFill>
          <a:blip r:embed="rId3"/>
          <a:srcRect b="3035"/>
          <a:stretch/>
        </p:blipFill>
        <p:spPr>
          <a:xfrm>
            <a:off x="20" y="1282"/>
            <a:ext cx="12191980" cy="6856718"/>
          </a:xfrm>
          <a:prstGeom prst="rect">
            <a:avLst/>
          </a:prstGeom>
        </p:spPr>
      </p:pic>
    </p:spTree>
    <p:extLst>
      <p:ext uri="{BB962C8B-B14F-4D97-AF65-F5344CB8AC3E}">
        <p14:creationId xmlns:p14="http://schemas.microsoft.com/office/powerpoint/2010/main" val="51511841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D7F3D5-3105-91A8-4EEC-CC69B3ABCD83}"/>
              </a:ext>
            </a:extLst>
          </p:cNvPr>
          <p:cNvSpPr>
            <a:spLocks noGrp="1"/>
          </p:cNvSpPr>
          <p:nvPr>
            <p:ph type="title"/>
          </p:nvPr>
        </p:nvSpPr>
        <p:spPr/>
        <p:txBody>
          <a:bodyPr/>
          <a:lstStyle/>
          <a:p>
            <a:r>
              <a:rPr lang="en-US" dirty="0"/>
              <a:t>How Multi-Headed Attention Works</a:t>
            </a:r>
          </a:p>
        </p:txBody>
      </p:sp>
      <p:sp>
        <p:nvSpPr>
          <p:cNvPr id="3" name="Content Placeholder 2">
            <a:extLst>
              <a:ext uri="{FF2B5EF4-FFF2-40B4-BE49-F238E27FC236}">
                <a16:creationId xmlns:a16="http://schemas.microsoft.com/office/drawing/2014/main" id="{B2B05BCA-3122-E077-4928-C810738EF4F3}"/>
              </a:ext>
            </a:extLst>
          </p:cNvPr>
          <p:cNvSpPr>
            <a:spLocks noGrp="1"/>
          </p:cNvSpPr>
          <p:nvPr>
            <p:ph idx="1"/>
          </p:nvPr>
        </p:nvSpPr>
        <p:spPr/>
        <p:txBody>
          <a:bodyPr/>
          <a:lstStyle/>
          <a:p>
            <a:r>
              <a:rPr lang="en-US" dirty="0"/>
              <a:t>Split: Divide queries, keys, and values into smaller subsets</a:t>
            </a:r>
          </a:p>
          <a:p>
            <a:r>
              <a:rPr lang="en-US" dirty="0"/>
              <a:t>Independent processing: Each head focuses on a unique aspect</a:t>
            </a:r>
          </a:p>
          <a:p>
            <a:r>
              <a:rPr lang="en-US" dirty="0"/>
              <a:t>Combine: Merge results into a single output</a:t>
            </a:r>
          </a:p>
          <a:p>
            <a:endParaRPr lang="en-US" dirty="0"/>
          </a:p>
        </p:txBody>
      </p:sp>
    </p:spTree>
    <p:extLst>
      <p:ext uri="{BB962C8B-B14F-4D97-AF65-F5344CB8AC3E}">
        <p14:creationId xmlns:p14="http://schemas.microsoft.com/office/powerpoint/2010/main" val="8620964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CC6635-931B-E017-B8A9-59672C9B5BF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DA4C308-07E3-3824-3539-C0A208EA1246}"/>
              </a:ext>
            </a:extLst>
          </p:cNvPr>
          <p:cNvSpPr>
            <a:spLocks noGrp="1"/>
          </p:cNvSpPr>
          <p:nvPr>
            <p:ph type="title"/>
          </p:nvPr>
        </p:nvSpPr>
        <p:spPr/>
        <p:txBody>
          <a:bodyPr/>
          <a:lstStyle/>
          <a:p>
            <a:r>
              <a:rPr lang="en-US" dirty="0"/>
              <a:t>Fine-Tuning: Adapting Pretrained Models</a:t>
            </a:r>
            <a:endParaRPr lang="en-US" dirty="0">
              <a:ea typeface="+mj-lt"/>
              <a:cs typeface="+mj-lt"/>
            </a:endParaRPr>
          </a:p>
        </p:txBody>
      </p:sp>
      <p:sp>
        <p:nvSpPr>
          <p:cNvPr id="3" name="Content Placeholder 2">
            <a:extLst>
              <a:ext uri="{FF2B5EF4-FFF2-40B4-BE49-F238E27FC236}">
                <a16:creationId xmlns:a16="http://schemas.microsoft.com/office/drawing/2014/main" id="{C1317AAB-5DD6-C5D8-B8EC-D048BF511346}"/>
              </a:ext>
            </a:extLst>
          </p:cNvPr>
          <p:cNvSpPr>
            <a:spLocks noGrp="1"/>
          </p:cNvSpPr>
          <p:nvPr>
            <p:ph idx="1"/>
          </p:nvPr>
        </p:nvSpPr>
        <p:spPr/>
        <p:txBody>
          <a:bodyPr vert="horz" lIns="91440" tIns="45720" rIns="91440" bIns="45720" rtlCol="0" anchor="t">
            <a:normAutofit/>
          </a:bodyPr>
          <a:lstStyle/>
          <a:p>
            <a:pPr>
              <a:buFont typeface="Arial" panose="020B0604020202020204" pitchFamily="34" charset="0"/>
              <a:buChar char="•"/>
            </a:pPr>
            <a:r>
              <a:rPr lang="en-US" dirty="0"/>
              <a:t>Process: Customize a general model for a specific task</a:t>
            </a:r>
          </a:p>
          <a:p>
            <a:pPr>
              <a:buFont typeface="Arial" panose="020B0604020202020204" pitchFamily="34" charset="0"/>
              <a:buChar char="•"/>
            </a:pPr>
            <a:r>
              <a:rPr lang="en-US" dirty="0"/>
              <a:t>Saves time and resources: Build on pre-trained knowledge</a:t>
            </a:r>
          </a:p>
          <a:p>
            <a:pPr>
              <a:buFont typeface="Arial" panose="020B0604020202020204" pitchFamily="34" charset="0"/>
              <a:buChar char="•"/>
            </a:pPr>
            <a:r>
              <a:rPr lang="en-US" dirty="0"/>
              <a:t>Example: Fine-tune GPT for medical Q&amp;A or legal analysis</a:t>
            </a:r>
          </a:p>
        </p:txBody>
      </p:sp>
    </p:spTree>
    <p:extLst>
      <p:ext uri="{BB962C8B-B14F-4D97-AF65-F5344CB8AC3E}">
        <p14:creationId xmlns:p14="http://schemas.microsoft.com/office/powerpoint/2010/main" val="3721484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A475B-94D8-D9AA-9B96-B7FC7E4A53EF}"/>
              </a:ext>
            </a:extLst>
          </p:cNvPr>
          <p:cNvSpPr>
            <a:spLocks noGrp="1"/>
          </p:cNvSpPr>
          <p:nvPr>
            <p:ph type="title"/>
          </p:nvPr>
        </p:nvSpPr>
        <p:spPr/>
        <p:txBody>
          <a:bodyPr/>
          <a:lstStyle/>
          <a:p>
            <a:r>
              <a:rPr lang="en-US" dirty="0"/>
              <a:t>RLHF</a:t>
            </a:r>
            <a:endParaRPr lang="en-US" dirty="0">
              <a:ea typeface="+mj-lt"/>
              <a:cs typeface="+mj-lt"/>
            </a:endParaRPr>
          </a:p>
        </p:txBody>
      </p:sp>
      <p:sp>
        <p:nvSpPr>
          <p:cNvPr id="3" name="Content Placeholder 2">
            <a:extLst>
              <a:ext uri="{FF2B5EF4-FFF2-40B4-BE49-F238E27FC236}">
                <a16:creationId xmlns:a16="http://schemas.microsoft.com/office/drawing/2014/main" id="{39184F27-E8E3-A5A3-CE1C-2BE00508CB46}"/>
              </a:ext>
            </a:extLst>
          </p:cNvPr>
          <p:cNvSpPr>
            <a:spLocks noGrp="1"/>
          </p:cNvSpPr>
          <p:nvPr>
            <p:ph idx="1"/>
          </p:nvPr>
        </p:nvSpPr>
        <p:spPr/>
        <p:txBody>
          <a:bodyPr vert="horz" lIns="91440" tIns="45720" rIns="91440" bIns="45720" rtlCol="0" anchor="t">
            <a:normAutofit/>
          </a:bodyPr>
          <a:lstStyle/>
          <a:p>
            <a:pPr marL="0" indent="0">
              <a:buNone/>
            </a:pPr>
            <a:r>
              <a:rPr lang="en-US" b="1" dirty="0"/>
              <a:t>Reinforcement Learning with Human Feedback</a:t>
            </a:r>
            <a:endParaRPr lang="en-US" b="1" dirty="0">
              <a:ea typeface="+mn-lt"/>
              <a:cs typeface="+mn-lt"/>
            </a:endParaRPr>
          </a:p>
          <a:p>
            <a:r>
              <a:rPr lang="en-US" dirty="0"/>
              <a:t>Aligning Models with Human Intent</a:t>
            </a:r>
          </a:p>
          <a:p>
            <a:pPr>
              <a:buFont typeface="Arial" panose="020B0604020202020204" pitchFamily="34" charset="0"/>
              <a:buChar char="•"/>
            </a:pPr>
            <a:r>
              <a:rPr lang="en-US" dirty="0"/>
              <a:t>Combines </a:t>
            </a:r>
            <a:r>
              <a:rPr lang="en-US" b="1" dirty="0"/>
              <a:t>human input</a:t>
            </a:r>
            <a:r>
              <a:rPr lang="en-US" dirty="0"/>
              <a:t> with reinforcement learning</a:t>
            </a:r>
          </a:p>
          <a:p>
            <a:pPr>
              <a:buFont typeface="Arial" panose="020B0604020202020204" pitchFamily="34" charset="0"/>
              <a:buChar char="•"/>
            </a:pPr>
            <a:r>
              <a:rPr lang="en-US" dirty="0"/>
              <a:t>Human feedback guides the model’s behavior</a:t>
            </a:r>
          </a:p>
          <a:p>
            <a:pPr>
              <a:buFont typeface="Arial" panose="020B0604020202020204" pitchFamily="34" charset="0"/>
              <a:buChar char="•"/>
            </a:pPr>
            <a:r>
              <a:rPr lang="en-US" dirty="0"/>
              <a:t>Example: Training ChatGPT to provide polite, helpful answers</a:t>
            </a:r>
          </a:p>
          <a:p>
            <a:endParaRPr lang="en-US" dirty="0"/>
          </a:p>
        </p:txBody>
      </p:sp>
    </p:spTree>
    <p:extLst>
      <p:ext uri="{BB962C8B-B14F-4D97-AF65-F5344CB8AC3E}">
        <p14:creationId xmlns:p14="http://schemas.microsoft.com/office/powerpoint/2010/main" val="31766554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0A604E4-7307-451C-93BE-F1F7E1BF3B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200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7F3A0AA-35E5-4085-942B-7378390306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5282344"/>
            <a:ext cx="12191998" cy="1590742"/>
          </a:xfrm>
          <a:prstGeom prst="rect">
            <a:avLst/>
          </a:prstGeom>
          <a:gradFill>
            <a:gsLst>
              <a:gs pos="34000">
                <a:srgbClr val="000000">
                  <a:alpha val="96000"/>
                </a:srgbClr>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02F5C38-C747-4173-ABBF-656E39E82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 y="5282344"/>
            <a:ext cx="8115300" cy="1590742"/>
          </a:xfrm>
          <a:prstGeom prst="rect">
            <a:avLst/>
          </a:prstGeom>
          <a:gradFill>
            <a:gsLst>
              <a:gs pos="28000">
                <a:schemeClr val="accent1">
                  <a:lumMod val="75000"/>
                  <a:alpha val="59000"/>
                </a:schemeClr>
              </a:gs>
              <a:gs pos="100000">
                <a:srgbClr val="000000">
                  <a:alpha val="70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E37EECFC-A684-4391-AE85-4CDAF5565F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 y="5282344"/>
            <a:ext cx="12191998" cy="1590742"/>
          </a:xfrm>
          <a:prstGeom prst="rect">
            <a:avLst/>
          </a:prstGeom>
          <a:gradFill>
            <a:gsLst>
              <a:gs pos="0">
                <a:srgbClr val="000000">
                  <a:alpha val="71765"/>
                </a:srgbClr>
              </a:gs>
              <a:gs pos="100000">
                <a:schemeClr val="accent1">
                  <a:alpha val="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1">
            <a:extLst>
              <a:ext uri="{FF2B5EF4-FFF2-40B4-BE49-F238E27FC236}">
                <a16:creationId xmlns:a16="http://schemas.microsoft.com/office/drawing/2014/main" id="{6B710D06-7360-2E0D-7CF8-BB642FFA3925}"/>
              </a:ext>
            </a:extLst>
          </p:cNvPr>
          <p:cNvSpPr txBox="1">
            <a:spLocks/>
          </p:cNvSpPr>
          <p:nvPr/>
        </p:nvSpPr>
        <p:spPr>
          <a:xfrm>
            <a:off x="699714" y="5490971"/>
            <a:ext cx="6962072" cy="11592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r>
              <a:rPr lang="en-US" sz="4000" kern="1200">
                <a:solidFill>
                  <a:srgbClr val="FFFFFF"/>
                </a:solidFill>
                <a:latin typeface="+mj-lt"/>
                <a:ea typeface="+mj-ea"/>
                <a:cs typeface="+mj-cs"/>
              </a:rPr>
              <a:t>Shoggoth RLHF Meme</a:t>
            </a:r>
          </a:p>
        </p:txBody>
      </p:sp>
      <p:sp>
        <p:nvSpPr>
          <p:cNvPr id="3" name="TextBox 2">
            <a:extLst>
              <a:ext uri="{FF2B5EF4-FFF2-40B4-BE49-F238E27FC236}">
                <a16:creationId xmlns:a16="http://schemas.microsoft.com/office/drawing/2014/main" id="{C7C1BD80-FDCA-5C90-A3FA-3733BBB1E9D1}"/>
              </a:ext>
            </a:extLst>
          </p:cNvPr>
          <p:cNvSpPr txBox="1"/>
          <p:nvPr/>
        </p:nvSpPr>
        <p:spPr>
          <a:xfrm>
            <a:off x="8456522" y="5633765"/>
            <a:ext cx="3408555" cy="873612"/>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a:lnSpc>
                <a:spcPct val="90000"/>
              </a:lnSpc>
              <a:spcBef>
                <a:spcPts val="1000"/>
              </a:spcBef>
            </a:pPr>
            <a:r>
              <a:rPr lang="en-US" sz="1700" kern="1200">
                <a:solidFill>
                  <a:srgbClr val="FFFFFF"/>
                </a:solidFill>
                <a:latin typeface="+mn-lt"/>
                <a:ea typeface="+mn-ea"/>
                <a:cs typeface="+mn-cs"/>
              </a:rPr>
              <a:t>https://www.nytimes.com/2023/05/30/technology/shoggoth-meme-ai.html</a:t>
            </a:r>
          </a:p>
        </p:txBody>
      </p:sp>
      <p:pic>
        <p:nvPicPr>
          <p:cNvPr id="2" name="Picture 1">
            <a:extLst>
              <a:ext uri="{FF2B5EF4-FFF2-40B4-BE49-F238E27FC236}">
                <a16:creationId xmlns:a16="http://schemas.microsoft.com/office/drawing/2014/main" id="{822B9985-587F-1D93-8370-79E9BB3C7FC1}"/>
              </a:ext>
            </a:extLst>
          </p:cNvPr>
          <p:cNvPicPr>
            <a:picLocks noChangeAspect="1"/>
          </p:cNvPicPr>
          <p:nvPr/>
        </p:nvPicPr>
        <p:blipFill>
          <a:blip r:embed="rId3"/>
          <a:stretch>
            <a:fillRect/>
          </a:stretch>
        </p:blipFill>
        <p:spPr>
          <a:xfrm>
            <a:off x="846473" y="390832"/>
            <a:ext cx="10591673" cy="4519114"/>
          </a:xfrm>
          <a:prstGeom prst="rect">
            <a:avLst/>
          </a:prstGeom>
        </p:spPr>
      </p:pic>
    </p:spTree>
    <p:extLst>
      <p:ext uri="{BB962C8B-B14F-4D97-AF65-F5344CB8AC3E}">
        <p14:creationId xmlns:p14="http://schemas.microsoft.com/office/powerpoint/2010/main" val="42346834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98A5C8-0C0D-3C66-CD41-E454A82BA4EA}"/>
              </a:ext>
            </a:extLst>
          </p:cNvPr>
          <p:cNvSpPr>
            <a:spLocks noGrp="1"/>
          </p:cNvSpPr>
          <p:nvPr>
            <p:ph type="title"/>
          </p:nvPr>
        </p:nvSpPr>
        <p:spPr/>
        <p:txBody>
          <a:bodyPr/>
          <a:lstStyle/>
          <a:p>
            <a:r>
              <a:rPr lang="en-US" dirty="0">
                <a:ea typeface="+mj-lt"/>
                <a:cs typeface="+mj-lt"/>
              </a:rPr>
              <a:t>Applications</a:t>
            </a:r>
          </a:p>
        </p:txBody>
      </p:sp>
      <p:sp>
        <p:nvSpPr>
          <p:cNvPr id="3" name="Content Placeholder 2">
            <a:extLst>
              <a:ext uri="{FF2B5EF4-FFF2-40B4-BE49-F238E27FC236}">
                <a16:creationId xmlns:a16="http://schemas.microsoft.com/office/drawing/2014/main" id="{C179BEEA-8296-16FD-202E-CFBEC6326B1A}"/>
              </a:ext>
            </a:extLst>
          </p:cNvPr>
          <p:cNvSpPr>
            <a:spLocks noGrp="1"/>
          </p:cNvSpPr>
          <p:nvPr>
            <p:ph idx="1"/>
          </p:nvPr>
        </p:nvSpPr>
        <p:spPr/>
        <p:txBody>
          <a:bodyPr vert="horz" lIns="91440" tIns="45720" rIns="91440" bIns="45720" rtlCol="0" anchor="t">
            <a:normAutofit/>
          </a:bodyPr>
          <a:lstStyle/>
          <a:p>
            <a:r>
              <a:rPr lang="en-US" dirty="0"/>
              <a:t>Chatbots (e.g., customer service, tutoring)</a:t>
            </a:r>
          </a:p>
          <a:p>
            <a:r>
              <a:rPr lang="en-US" dirty="0"/>
              <a:t>Translation (e.g., real-time, multilingual systems)</a:t>
            </a:r>
          </a:p>
          <a:p>
            <a:r>
              <a:rPr lang="en-US" dirty="0"/>
              <a:t>Creative writing (e.g., poetry, screenwriting, brainstorming)</a:t>
            </a:r>
          </a:p>
        </p:txBody>
      </p:sp>
    </p:spTree>
    <p:extLst>
      <p:ext uri="{BB962C8B-B14F-4D97-AF65-F5344CB8AC3E}">
        <p14:creationId xmlns:p14="http://schemas.microsoft.com/office/powerpoint/2010/main" val="20198901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7EC666-069D-F396-3A0D-2B2AAB0103E0}"/>
              </a:ext>
            </a:extLst>
          </p:cNvPr>
          <p:cNvSpPr>
            <a:spLocks noGrp="1"/>
          </p:cNvSpPr>
          <p:nvPr>
            <p:ph type="title"/>
          </p:nvPr>
        </p:nvSpPr>
        <p:spPr/>
        <p:txBody>
          <a:bodyPr/>
          <a:lstStyle/>
          <a:p>
            <a:r>
              <a:rPr lang="en-US" dirty="0"/>
              <a:t>Limitations and Concerns</a:t>
            </a:r>
          </a:p>
        </p:txBody>
      </p:sp>
      <p:sp>
        <p:nvSpPr>
          <p:cNvPr id="3" name="Content Placeholder 2">
            <a:extLst>
              <a:ext uri="{FF2B5EF4-FFF2-40B4-BE49-F238E27FC236}">
                <a16:creationId xmlns:a16="http://schemas.microsoft.com/office/drawing/2014/main" id="{0AFAE1D9-F8C0-2A45-ACBE-70486D5F40A5}"/>
              </a:ext>
            </a:extLst>
          </p:cNvPr>
          <p:cNvSpPr>
            <a:spLocks noGrp="1"/>
          </p:cNvSpPr>
          <p:nvPr>
            <p:ph idx="1"/>
          </p:nvPr>
        </p:nvSpPr>
        <p:spPr/>
        <p:txBody>
          <a:bodyPr/>
          <a:lstStyle/>
          <a:p>
            <a:r>
              <a:rPr lang="en-US" b="1" dirty="0"/>
              <a:t>Context window</a:t>
            </a:r>
            <a:r>
              <a:rPr lang="en-US" dirty="0"/>
              <a:t>: Limited capacity for long documents</a:t>
            </a:r>
          </a:p>
          <a:p>
            <a:r>
              <a:rPr lang="en-US" b="1" dirty="0"/>
              <a:t>Hallucinations</a:t>
            </a:r>
            <a:r>
              <a:rPr lang="en-US" dirty="0"/>
              <a:t>: Generates false or misleading information</a:t>
            </a:r>
          </a:p>
          <a:p>
            <a:r>
              <a:rPr lang="en-US" b="1" dirty="0"/>
              <a:t>Biases</a:t>
            </a:r>
            <a:r>
              <a:rPr lang="en-US" dirty="0"/>
              <a:t>: Reflects biases in training data</a:t>
            </a:r>
          </a:p>
          <a:p>
            <a:r>
              <a:rPr lang="en-US" b="1" dirty="0"/>
              <a:t>Ethical concerns</a:t>
            </a:r>
            <a:r>
              <a:rPr lang="en-US" dirty="0"/>
              <a:t>: Energy consumption, misinformation risks</a:t>
            </a:r>
          </a:p>
        </p:txBody>
      </p:sp>
    </p:spTree>
    <p:extLst>
      <p:ext uri="{BB962C8B-B14F-4D97-AF65-F5344CB8AC3E}">
        <p14:creationId xmlns:p14="http://schemas.microsoft.com/office/powerpoint/2010/main" val="18145883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627D21-76B4-6A36-CF49-C8CCD2C6F431}"/>
              </a:ext>
            </a:extLst>
          </p:cNvPr>
          <p:cNvSpPr>
            <a:spLocks noGrp="1"/>
          </p:cNvSpPr>
          <p:nvPr>
            <p:ph type="title"/>
          </p:nvPr>
        </p:nvSpPr>
        <p:spPr/>
        <p:txBody>
          <a:bodyPr/>
          <a:lstStyle/>
          <a:p>
            <a:r>
              <a:rPr lang="en-US" dirty="0">
                <a:ea typeface="+mj-lt"/>
                <a:cs typeface="+mj-lt"/>
              </a:rPr>
              <a:t>Wrap-Up and Next Steps</a:t>
            </a:r>
          </a:p>
        </p:txBody>
      </p:sp>
      <p:sp>
        <p:nvSpPr>
          <p:cNvPr id="3" name="Content Placeholder 2">
            <a:extLst>
              <a:ext uri="{FF2B5EF4-FFF2-40B4-BE49-F238E27FC236}">
                <a16:creationId xmlns:a16="http://schemas.microsoft.com/office/drawing/2014/main" id="{9870EE25-CE3B-5A38-25D8-AB66030096E9}"/>
              </a:ext>
            </a:extLst>
          </p:cNvPr>
          <p:cNvSpPr>
            <a:spLocks noGrp="1"/>
          </p:cNvSpPr>
          <p:nvPr>
            <p:ph idx="1"/>
          </p:nvPr>
        </p:nvSpPr>
        <p:spPr/>
        <p:txBody>
          <a:bodyPr vert="horz" lIns="91440" tIns="45720" rIns="91440" bIns="45720" rtlCol="0" anchor="t">
            <a:normAutofit/>
          </a:bodyPr>
          <a:lstStyle/>
          <a:p>
            <a:r>
              <a:rPr lang="en-US" dirty="0">
                <a:ea typeface="+mn-lt"/>
                <a:cs typeface="+mn-lt"/>
              </a:rPr>
              <a:t>Transformers revolutionized AI with </a:t>
            </a:r>
            <a:r>
              <a:rPr lang="en-US" b="1" dirty="0">
                <a:ea typeface="+mn-lt"/>
                <a:cs typeface="+mn-lt"/>
              </a:rPr>
              <a:t>attention</a:t>
            </a:r>
            <a:endParaRPr lang="en-US" dirty="0"/>
          </a:p>
          <a:p>
            <a:r>
              <a:rPr lang="en-US" dirty="0">
                <a:ea typeface="+mn-lt"/>
                <a:cs typeface="+mn-lt"/>
              </a:rPr>
              <a:t>GPT is a </a:t>
            </a:r>
            <a:r>
              <a:rPr lang="en-US" b="1" dirty="0">
                <a:ea typeface="+mn-lt"/>
                <a:cs typeface="+mn-lt"/>
              </a:rPr>
              <a:t>powerful generative model</a:t>
            </a:r>
            <a:endParaRPr lang="en-US" dirty="0"/>
          </a:p>
          <a:p>
            <a:r>
              <a:rPr lang="en-US" dirty="0">
                <a:ea typeface="+mn-lt"/>
                <a:cs typeface="+mn-lt"/>
              </a:rPr>
              <a:t>Next time: </a:t>
            </a:r>
            <a:r>
              <a:rPr lang="en-US" b="1" dirty="0">
                <a:ea typeface="+mn-lt"/>
                <a:cs typeface="+mn-lt"/>
              </a:rPr>
              <a:t>LLMs in agents</a:t>
            </a:r>
            <a:r>
              <a:rPr lang="en-US" dirty="0">
                <a:ea typeface="+mn-lt"/>
                <a:cs typeface="+mn-lt"/>
              </a:rPr>
              <a:t> and </a:t>
            </a:r>
            <a:r>
              <a:rPr lang="en-US" b="1" dirty="0">
                <a:ea typeface="+mn-lt"/>
                <a:cs typeface="+mn-lt"/>
              </a:rPr>
              <a:t>RAG</a:t>
            </a:r>
            <a:endParaRPr lang="en-US" dirty="0"/>
          </a:p>
          <a:p>
            <a:endParaRPr lang="en-US" dirty="0"/>
          </a:p>
        </p:txBody>
      </p:sp>
    </p:spTree>
    <p:extLst>
      <p:ext uri="{BB962C8B-B14F-4D97-AF65-F5344CB8AC3E}">
        <p14:creationId xmlns:p14="http://schemas.microsoft.com/office/powerpoint/2010/main" val="30504557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737664-71FD-BE6F-613C-39080C59EA70}"/>
              </a:ext>
            </a:extLst>
          </p:cNvPr>
          <p:cNvSpPr>
            <a:spLocks noGrp="1"/>
          </p:cNvSpPr>
          <p:nvPr>
            <p:ph type="title"/>
          </p:nvPr>
        </p:nvSpPr>
        <p:spPr/>
        <p:txBody>
          <a:bodyPr/>
          <a:lstStyle/>
          <a:p>
            <a:r>
              <a:rPr lang="en-US" dirty="0">
                <a:ea typeface="+mj-lt"/>
                <a:cs typeface="+mj-lt"/>
              </a:rPr>
              <a:t>LLMs process tokens</a:t>
            </a:r>
            <a:endParaRPr lang="en-US" dirty="0"/>
          </a:p>
        </p:txBody>
      </p:sp>
      <p:sp>
        <p:nvSpPr>
          <p:cNvPr id="3" name="Content Placeholder 2">
            <a:extLst>
              <a:ext uri="{FF2B5EF4-FFF2-40B4-BE49-F238E27FC236}">
                <a16:creationId xmlns:a16="http://schemas.microsoft.com/office/drawing/2014/main" id="{DCB8E998-BA03-9FC3-DC3F-A0DCCE880C91}"/>
              </a:ext>
            </a:extLst>
          </p:cNvPr>
          <p:cNvSpPr>
            <a:spLocks noGrp="1"/>
          </p:cNvSpPr>
          <p:nvPr>
            <p:ph idx="1"/>
          </p:nvPr>
        </p:nvSpPr>
        <p:spPr/>
        <p:txBody>
          <a:bodyPr vert="horz" lIns="91440" tIns="45720" rIns="91440" bIns="45720" rtlCol="0" anchor="t">
            <a:normAutofit/>
          </a:bodyPr>
          <a:lstStyle/>
          <a:p>
            <a:r>
              <a:rPr lang="en-US" dirty="0"/>
              <a:t>Tokenizer breaks text into </a:t>
            </a:r>
            <a:r>
              <a:rPr lang="en-US" b="1" dirty="0"/>
              <a:t>tokens</a:t>
            </a:r>
            <a:r>
              <a:rPr lang="en-US" dirty="0"/>
              <a:t> (e.g., words or </a:t>
            </a:r>
            <a:r>
              <a:rPr lang="en-US" b="1" dirty="0" err="1"/>
              <a:t>subwords</a:t>
            </a:r>
            <a:r>
              <a:rPr lang="en-US" dirty="0"/>
              <a:t>)</a:t>
            </a:r>
          </a:p>
          <a:p>
            <a:r>
              <a:rPr lang="en-US" dirty="0"/>
              <a:t>Tokens sit between </a:t>
            </a:r>
            <a:r>
              <a:rPr lang="en-US" b="1" dirty="0"/>
              <a:t>letters</a:t>
            </a:r>
            <a:r>
              <a:rPr lang="en-US" dirty="0"/>
              <a:t> and </a:t>
            </a:r>
            <a:r>
              <a:rPr lang="en-US" b="1" dirty="0"/>
              <a:t>words</a:t>
            </a:r>
            <a:r>
              <a:rPr lang="en-US" dirty="0"/>
              <a:t> in granularity</a:t>
            </a:r>
          </a:p>
          <a:p>
            <a:r>
              <a:rPr lang="en-US" dirty="0"/>
              <a:t>Example: “Out walking!” → [“out”, “walk”, “</a:t>
            </a:r>
            <a:r>
              <a:rPr lang="en-US" dirty="0" err="1"/>
              <a:t>ing</a:t>
            </a:r>
            <a:r>
              <a:rPr lang="en-US" dirty="0"/>
              <a:t>”, “!”]</a:t>
            </a:r>
          </a:p>
          <a:p>
            <a:r>
              <a:rPr lang="en-US" dirty="0"/>
              <a:t>Smaller vocabulary: GPT-3 uses ~50,000 tokens vs. ~1M words</a:t>
            </a:r>
          </a:p>
          <a:p>
            <a:r>
              <a:rPr lang="en-US" dirty="0"/>
              <a:t>Tokens often relate to </a:t>
            </a:r>
            <a:r>
              <a:rPr lang="en-US" b="1" dirty="0"/>
              <a:t>morphemes</a:t>
            </a:r>
            <a:r>
              <a:rPr lang="en-US" dirty="0"/>
              <a:t>, encoding meaning</a:t>
            </a:r>
          </a:p>
        </p:txBody>
      </p:sp>
    </p:spTree>
    <p:extLst>
      <p:ext uri="{BB962C8B-B14F-4D97-AF65-F5344CB8AC3E}">
        <p14:creationId xmlns:p14="http://schemas.microsoft.com/office/powerpoint/2010/main" val="16972677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9A4E07-298D-923A-54E0-4CBB4DA8941A}"/>
              </a:ext>
            </a:extLst>
          </p:cNvPr>
          <p:cNvSpPr>
            <a:spLocks noGrp="1"/>
          </p:cNvSpPr>
          <p:nvPr>
            <p:ph type="title"/>
          </p:nvPr>
        </p:nvSpPr>
        <p:spPr/>
        <p:txBody>
          <a:bodyPr/>
          <a:lstStyle/>
          <a:p>
            <a:r>
              <a:rPr lang="en-US" dirty="0">
                <a:ea typeface="+mj-lt"/>
                <a:cs typeface="+mj-lt"/>
              </a:rPr>
              <a:t>Positional Encoding</a:t>
            </a:r>
          </a:p>
        </p:txBody>
      </p:sp>
      <p:sp>
        <p:nvSpPr>
          <p:cNvPr id="3" name="Content Placeholder 2">
            <a:extLst>
              <a:ext uri="{FF2B5EF4-FFF2-40B4-BE49-F238E27FC236}">
                <a16:creationId xmlns:a16="http://schemas.microsoft.com/office/drawing/2014/main" id="{E1343CE7-9CB0-CC3B-124E-9A44BE7ED750}"/>
              </a:ext>
            </a:extLst>
          </p:cNvPr>
          <p:cNvSpPr>
            <a:spLocks noGrp="1"/>
          </p:cNvSpPr>
          <p:nvPr>
            <p:ph idx="1"/>
          </p:nvPr>
        </p:nvSpPr>
        <p:spPr/>
        <p:txBody>
          <a:bodyPr vert="horz" lIns="91440" tIns="45720" rIns="91440" bIns="45720" rtlCol="0" anchor="t">
            <a:normAutofit/>
          </a:bodyPr>
          <a:lstStyle/>
          <a:p>
            <a:r>
              <a:rPr lang="en-US" dirty="0">
                <a:ea typeface="+mn-lt"/>
                <a:cs typeface="+mn-lt"/>
              </a:rPr>
              <a:t>Transformers process inputs in parallel</a:t>
            </a:r>
            <a:endParaRPr lang="en-US" dirty="0"/>
          </a:p>
          <a:p>
            <a:r>
              <a:rPr lang="en-US" dirty="0">
                <a:ea typeface="+mn-lt"/>
                <a:cs typeface="+mn-lt"/>
              </a:rPr>
              <a:t>Need to encode </a:t>
            </a:r>
            <a:r>
              <a:rPr lang="en-US" b="1" dirty="0">
                <a:ea typeface="+mn-lt"/>
                <a:cs typeface="+mn-lt"/>
              </a:rPr>
              <a:t>order</a:t>
            </a:r>
            <a:r>
              <a:rPr lang="en-US" dirty="0">
                <a:ea typeface="+mn-lt"/>
                <a:cs typeface="+mn-lt"/>
              </a:rPr>
              <a:t> of tokens</a:t>
            </a:r>
            <a:endParaRPr lang="en-US" dirty="0"/>
          </a:p>
          <a:p>
            <a:r>
              <a:rPr lang="en-US" dirty="0">
                <a:ea typeface="+mn-lt"/>
                <a:cs typeface="+mn-lt"/>
              </a:rPr>
              <a:t>Example: Adding positional embeddings</a:t>
            </a:r>
            <a:endParaRPr lang="en-US" dirty="0"/>
          </a:p>
          <a:p>
            <a:endParaRPr lang="en-US" dirty="0"/>
          </a:p>
        </p:txBody>
      </p:sp>
    </p:spTree>
    <p:extLst>
      <p:ext uri="{BB962C8B-B14F-4D97-AF65-F5344CB8AC3E}">
        <p14:creationId xmlns:p14="http://schemas.microsoft.com/office/powerpoint/2010/main" val="3645604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1FFAD23-4BD8-EAA8-5C9D-21079185CFB2}"/>
            </a:ext>
          </a:extLst>
        </p:cNvPr>
        <p:cNvGrpSpPr/>
        <p:nvPr/>
      </p:nvGrpSpPr>
      <p:grpSpPr>
        <a:xfrm>
          <a:off x="0" y="0"/>
          <a:ext cx="0" cy="0"/>
          <a:chOff x="0" y="0"/>
          <a:chExt cx="0" cy="0"/>
        </a:xfrm>
      </p:grpSpPr>
      <p:sp>
        <p:nvSpPr>
          <p:cNvPr id="26" name="Rectangle 25">
            <a:extLst>
              <a:ext uri="{FF2B5EF4-FFF2-40B4-BE49-F238E27FC236}">
                <a16:creationId xmlns:a16="http://schemas.microsoft.com/office/drawing/2014/main" id="{08ED752C-4E8C-3E00-4C1F-0D9CDA1A69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1026" name="Picture 2">
            <a:extLst>
              <a:ext uri="{FF2B5EF4-FFF2-40B4-BE49-F238E27FC236}">
                <a16:creationId xmlns:a16="http://schemas.microsoft.com/office/drawing/2014/main" id="{58F28A7E-8037-B6F1-BBBF-4B2A6BBFAE7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28588"/>
            <a:ext cx="12192000" cy="66008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624197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a:extLst>
              <a:ext uri="{FF2B5EF4-FFF2-40B4-BE49-F238E27FC236}">
                <a16:creationId xmlns:a16="http://schemas.microsoft.com/office/drawing/2014/main" id="{DF51C44B-DC1B-9108-B75F-072E172D8CB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325438"/>
            <a:ext cx="12192000" cy="6207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105036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a:extLst>
              <a:ext uri="{FF2B5EF4-FFF2-40B4-BE49-F238E27FC236}">
                <a16:creationId xmlns:a16="http://schemas.microsoft.com/office/drawing/2014/main" id="{DB236737-D6A4-2FD5-1813-A7D03A3567F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442913"/>
            <a:ext cx="12192000" cy="59721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157955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862A03-230E-15F4-945A-144E0A9B6E94}"/>
              </a:ext>
            </a:extLst>
          </p:cNvPr>
          <p:cNvSpPr>
            <a:spLocks noGrp="1"/>
          </p:cNvSpPr>
          <p:nvPr>
            <p:ph type="title"/>
          </p:nvPr>
        </p:nvSpPr>
        <p:spPr/>
        <p:txBody>
          <a:bodyPr/>
          <a:lstStyle/>
          <a:p>
            <a:r>
              <a:rPr lang="en-US" dirty="0">
                <a:ea typeface="+mj-lt"/>
                <a:cs typeface="+mj-lt"/>
              </a:rPr>
              <a:t>Generating Text: The Basics</a:t>
            </a:r>
          </a:p>
        </p:txBody>
      </p:sp>
      <p:sp>
        <p:nvSpPr>
          <p:cNvPr id="3" name="Content Placeholder 2">
            <a:extLst>
              <a:ext uri="{FF2B5EF4-FFF2-40B4-BE49-F238E27FC236}">
                <a16:creationId xmlns:a16="http://schemas.microsoft.com/office/drawing/2014/main" id="{53F76136-F85D-7E59-742B-FBDFE20085E4}"/>
              </a:ext>
            </a:extLst>
          </p:cNvPr>
          <p:cNvSpPr>
            <a:spLocks noGrp="1"/>
          </p:cNvSpPr>
          <p:nvPr>
            <p:ph idx="1"/>
          </p:nvPr>
        </p:nvSpPr>
        <p:spPr/>
        <p:txBody>
          <a:bodyPr vert="horz" lIns="91440" tIns="45720" rIns="91440" bIns="45720" rtlCol="0" anchor="t">
            <a:normAutofit/>
          </a:bodyPr>
          <a:lstStyle/>
          <a:p>
            <a:r>
              <a:rPr lang="en-US" dirty="0"/>
              <a:t>Generating Text: The Basics</a:t>
            </a:r>
          </a:p>
          <a:p>
            <a:r>
              <a:rPr lang="en-US" dirty="0"/>
              <a:t>Task: Predict the </a:t>
            </a:r>
            <a:r>
              <a:rPr lang="en-US" b="1" dirty="0"/>
              <a:t>next token</a:t>
            </a:r>
            <a:r>
              <a:rPr lang="en-US" dirty="0"/>
              <a:t> based on context</a:t>
            </a:r>
          </a:p>
          <a:p>
            <a:r>
              <a:rPr lang="en-US" b="1" dirty="0" err="1"/>
              <a:t>Softmax</a:t>
            </a:r>
            <a:r>
              <a:rPr lang="en-US" dirty="0"/>
              <a:t>: Converts outputs into </a:t>
            </a:r>
            <a:r>
              <a:rPr lang="en-US" b="1" dirty="0"/>
              <a:t>probabilities</a:t>
            </a:r>
            <a:endParaRPr lang="en-US" dirty="0"/>
          </a:p>
          <a:p>
            <a:pPr lvl="1"/>
            <a:r>
              <a:rPr lang="en-US" dirty="0"/>
              <a:t>Sigmoid : Step Function :: </a:t>
            </a:r>
            <a:r>
              <a:rPr lang="en-US" dirty="0" err="1"/>
              <a:t>Softmax</a:t>
            </a:r>
            <a:r>
              <a:rPr lang="en-US" dirty="0"/>
              <a:t> : Max</a:t>
            </a:r>
          </a:p>
          <a:p>
            <a:pPr lvl="1"/>
            <a:r>
              <a:rPr lang="en-US" dirty="0"/>
              <a:t>Forces all values to be between 0.0 and 1.0</a:t>
            </a:r>
          </a:p>
          <a:p>
            <a:pPr lvl="1"/>
            <a:r>
              <a:rPr lang="en-US" dirty="0"/>
              <a:t>Forces the values to add up to 1.0</a:t>
            </a:r>
          </a:p>
          <a:p>
            <a:r>
              <a:rPr lang="en-US" b="1" dirty="0"/>
              <a:t>Temperature</a:t>
            </a:r>
            <a:r>
              <a:rPr lang="en-US" dirty="0"/>
              <a:t>: Adjusts "creativity" in predictions</a:t>
            </a:r>
          </a:p>
          <a:p>
            <a:pPr lvl="1"/>
            <a:r>
              <a:rPr lang="en-US" dirty="0"/>
              <a:t>Low temperature → Predictable</a:t>
            </a:r>
          </a:p>
          <a:p>
            <a:pPr lvl="1"/>
            <a:r>
              <a:rPr lang="en-US" dirty="0"/>
              <a:t>High temperature → Surprising</a:t>
            </a:r>
          </a:p>
        </p:txBody>
      </p:sp>
    </p:spTree>
    <p:extLst>
      <p:ext uri="{BB962C8B-B14F-4D97-AF65-F5344CB8AC3E}">
        <p14:creationId xmlns:p14="http://schemas.microsoft.com/office/powerpoint/2010/main" val="30096154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4180BB4B-C8E7-5CE0-43BA-022F1EB0A00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2263" y="0"/>
            <a:ext cx="11547475"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1421464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13153</TotalTime>
  <Words>2869</Words>
  <Application>Microsoft Macintosh PowerPoint</Application>
  <PresentationFormat>Widescreen</PresentationFormat>
  <Paragraphs>190</Paragraphs>
  <Slides>26</Slides>
  <Notes>21</Notes>
  <HiddenSlides>5</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26</vt:i4>
      </vt:variant>
    </vt:vector>
  </HeadingPairs>
  <TitlesOfParts>
    <vt:vector size="31" baseType="lpstr">
      <vt:lpstr>Aptos</vt:lpstr>
      <vt:lpstr>Aptos Display</vt:lpstr>
      <vt:lpstr>Arial</vt:lpstr>
      <vt:lpstr>Calibri</vt:lpstr>
      <vt:lpstr>office theme</vt:lpstr>
      <vt:lpstr>Transformer Architecture</vt:lpstr>
      <vt:lpstr>PowerPoint Presentation</vt:lpstr>
      <vt:lpstr>LLMs process tokens</vt:lpstr>
      <vt:lpstr>Positional Encoding</vt:lpstr>
      <vt:lpstr>PowerPoint Presentation</vt:lpstr>
      <vt:lpstr>PowerPoint Presentation</vt:lpstr>
      <vt:lpstr>PowerPoint Presentation</vt:lpstr>
      <vt:lpstr>Generating Text: The Basics</vt:lpstr>
      <vt:lpstr>PowerPoint Presentation</vt:lpstr>
      <vt:lpstr>PowerPoint Presentation</vt:lpstr>
      <vt:lpstr>PowerPoint Presentation</vt:lpstr>
      <vt:lpstr>Controlling Text Generation</vt:lpstr>
      <vt:lpstr>Attention Mechanism: The Basics</vt:lpstr>
      <vt:lpstr>How Transformers Address Context</vt:lpstr>
      <vt:lpstr>PowerPoint Presentation</vt:lpstr>
      <vt:lpstr>How Attention Works: Queries, Keys, Values</vt:lpstr>
      <vt:lpstr>Self-Attention: Key Feature of Transformers</vt:lpstr>
      <vt:lpstr>Multi-Headed Attention: The Basics</vt:lpstr>
      <vt:lpstr>Why Multi-Headed Attention Matters</vt:lpstr>
      <vt:lpstr>How Multi-Headed Attention Works</vt:lpstr>
      <vt:lpstr>Fine-Tuning: Adapting Pretrained Models</vt:lpstr>
      <vt:lpstr>RLHF</vt:lpstr>
      <vt:lpstr>PowerPoint Presentation</vt:lpstr>
      <vt:lpstr>Applications</vt:lpstr>
      <vt:lpstr>Limitations and Concerns</vt:lpstr>
      <vt:lpstr>Wrap-Up and Next Steps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Thomas E. Allen</cp:lastModifiedBy>
  <cp:revision>121</cp:revision>
  <dcterms:created xsi:type="dcterms:W3CDTF">2013-07-15T20:26:40Z</dcterms:created>
  <dcterms:modified xsi:type="dcterms:W3CDTF">2025-09-22T14:13:54Z</dcterms:modified>
</cp:coreProperties>
</file>

<file path=docProps/thumbnail.jpeg>
</file>